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5" r:id="rId11"/>
    <p:sldId id="267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BA7EC1-F889-EDEB-8AF6-32EDB10747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75A2CEC-B9C7-C17F-49BE-9FCD191978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79EB5E2-86A3-000F-3711-6C2198AE1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916EF-E333-4675-800C-F106DD5B6F60}" type="datetimeFigureOut">
              <a:rPr lang="it-IT" smtClean="0"/>
              <a:t>18/02/2026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8E9EC5-FA8C-75AD-7C0C-EE5A1D03A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7AE3A6A-2CFD-E850-0BBF-E2E071BB2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58AF-8073-408D-9744-D0FDED1706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424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29554F-3308-B85B-F6C5-298A35779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DAF51B3-F44E-8C58-A1E5-FFCD205D8C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71B1DCB-DAC8-517C-4086-BBA40C037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916EF-E333-4675-800C-F106DD5B6F60}" type="datetimeFigureOut">
              <a:rPr lang="it-IT" smtClean="0"/>
              <a:t>18/02/2026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835C480-8223-38BF-7CF0-A87EEECC5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6F014A3-79CA-FA2D-0998-4A53F1E2A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58AF-8073-408D-9744-D0FDED1706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1455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982664B-E8C2-0C59-99F8-AD240BE96D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7DE5649-1247-7464-2D6A-A169292082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B39323E-A51E-0AA0-CE89-642BC12C9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916EF-E333-4675-800C-F106DD5B6F60}" type="datetimeFigureOut">
              <a:rPr lang="it-IT" smtClean="0"/>
              <a:t>18/02/2026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66B6855-396A-59D8-6793-AB26882B7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9771521-BB2E-DCCB-09B3-26FFE0B26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58AF-8073-408D-9744-D0FDED1706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4962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96970E-DEA7-0B5E-71BC-6D9E9FE60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836B79-F41B-905D-B185-288E247EC5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CF4FB2E-CAB7-E0F2-6670-A3672F6AE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916EF-E333-4675-800C-F106DD5B6F60}" type="datetimeFigureOut">
              <a:rPr lang="it-IT" smtClean="0"/>
              <a:t>18/02/2026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3EE211A-BBD5-5870-CA98-CF8435EA6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5497AAD-72FC-3013-98C5-E4AC098B9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58AF-8073-408D-9744-D0FDED1706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9997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8A5AA6-1D62-C91B-7AF2-AB9760940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EC4AAF9-E754-079A-3192-8B2FCAE87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F40FBB2-9888-01E5-B862-9C6B77515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916EF-E333-4675-800C-F106DD5B6F60}" type="datetimeFigureOut">
              <a:rPr lang="it-IT" smtClean="0"/>
              <a:t>18/02/2026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101F2D-5212-E997-F600-680E71E76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104A911-8182-89C0-8137-061662006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58AF-8073-408D-9744-D0FDED1706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6737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8C9DB4-7B6A-3E41-F8E4-19CD8BB1C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6737D0-A40B-13BA-CBD2-FDEB925BB9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CA3E138-5B20-37E5-7410-A2BF609455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3851CA0-F62C-3616-BACE-98AEFC111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916EF-E333-4675-800C-F106DD5B6F60}" type="datetimeFigureOut">
              <a:rPr lang="it-IT" smtClean="0"/>
              <a:t>18/02/2026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B7C07B0-F193-1064-1B39-D3A4DC0B5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C5D7B7F-4304-E9F9-D625-BB3C62B72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58AF-8073-408D-9744-D0FDED1706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3614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08D5AF-F231-CFB9-58FF-72BBEFFBC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E69ACF5-E04E-F6D7-785F-8D6B42360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FF86B73-021B-3D37-A400-1DE7AD3B6D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A09CFB9-8CA7-F4F9-314A-106649E81B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0E9ABAA-53FF-BDE8-EC2F-F69DD3D9C6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77EDBA1-1968-C7E5-9A8C-EEA718285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916EF-E333-4675-800C-F106DD5B6F60}" type="datetimeFigureOut">
              <a:rPr lang="it-IT" smtClean="0"/>
              <a:t>18/02/2026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D0E8FFC-3FDE-C481-B4B6-9E3675498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8D85200-C1CC-7CAF-DBE5-05D27D9D2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58AF-8073-408D-9744-D0FDED1706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5525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0F1282-60C3-A96D-E7F9-1B0BAF8F1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8330580-B9BF-63F5-4977-C1FF1BB71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916EF-E333-4675-800C-F106DD5B6F60}" type="datetimeFigureOut">
              <a:rPr lang="it-IT" smtClean="0"/>
              <a:t>18/02/2026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B77E410-DB3C-6ADD-BFFA-20E54ABD3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D8E9897-413A-5E3D-DF6B-F551CF48D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58AF-8073-408D-9744-D0FDED1706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37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74EE59E-8E4B-DF55-FF94-AC04EB0C9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916EF-E333-4675-800C-F106DD5B6F60}" type="datetimeFigureOut">
              <a:rPr lang="it-IT" smtClean="0"/>
              <a:t>18/02/2026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B39C10B-3100-A0FD-2C68-0D6AD6EEB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4D75E3B-DA2F-A4FC-565F-2405E2D3D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58AF-8073-408D-9744-D0FDED1706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3572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500A87-49B7-1D72-440E-4A3B90B17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18973C-07C1-974E-7C44-DE74FB6BF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C428A7C-AE3D-72D7-6954-66E9734C0F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EC5E03A-D7BC-DE9F-3BCE-84BCB0544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916EF-E333-4675-800C-F106DD5B6F60}" type="datetimeFigureOut">
              <a:rPr lang="it-IT" smtClean="0"/>
              <a:t>18/02/2026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CF85A76-153C-C61E-B735-2B77514A9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981EC51-632E-C349-5EF6-EAF679C3C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58AF-8073-408D-9744-D0FDED1706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9526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829F5D-4536-8B0C-A6DA-F11B14804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A0522EF-492F-37A0-513C-63981DEB87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8695CD0-97DF-D546-8B55-870498AC36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57961CF-4063-E057-B6D3-9F35EA375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916EF-E333-4675-800C-F106DD5B6F60}" type="datetimeFigureOut">
              <a:rPr lang="it-IT" smtClean="0"/>
              <a:t>18/02/2026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8DF37A9-2B4E-8721-FAFE-5278CB340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D37B7DF-D70C-DD2C-926F-4AD4DBDBF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158AF-8073-408D-9744-D0FDED1706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0296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19C7C9-ACEE-8B70-20F8-948A94950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A9A15D5-DFB8-94E3-C5D2-32BB6DDEBA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0D2DEB-441C-963B-5FA5-D5CDD473BC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7916EF-E333-4675-800C-F106DD5B6F60}" type="datetimeFigureOut">
              <a:rPr lang="it-IT" smtClean="0"/>
              <a:t>18/02/2026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3DED190-1822-0E09-C97C-24C1036B89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2C9F750-70A3-E094-C8FB-FCA3A930CE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7158AF-8073-408D-9744-D0FDED1706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2226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36" name="Group 1032">
            <a:extLst>
              <a:ext uri="{FF2B5EF4-FFF2-40B4-BE49-F238E27FC236}">
                <a16:creationId xmlns:a16="http://schemas.microsoft.com/office/drawing/2014/main" id="{4D5934AA-9F35-4DC2-BDEF-C88AEF973F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848" y="0"/>
            <a:ext cx="12188949" cy="6858000"/>
            <a:chOff x="-2848" y="0"/>
            <a:chExt cx="12188949" cy="6858000"/>
          </a:xfrm>
        </p:grpSpPr>
        <p:sp>
          <p:nvSpPr>
            <p:cNvPr id="1040" name="Color Cover">
              <a:extLst>
                <a:ext uri="{FF2B5EF4-FFF2-40B4-BE49-F238E27FC236}">
                  <a16:creationId xmlns:a16="http://schemas.microsoft.com/office/drawing/2014/main" id="{8B2B1708-8CE4-4A20-94F5-55118AE2CB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5"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5" name="Color Cover">
              <a:extLst>
                <a:ext uri="{FF2B5EF4-FFF2-40B4-BE49-F238E27FC236}">
                  <a16:creationId xmlns:a16="http://schemas.microsoft.com/office/drawing/2014/main" id="{B2BC243A-AB39-4DEF-B708-A656BA5A6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6"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037" name="Group 1036">
            <a:extLst>
              <a:ext uri="{FF2B5EF4-FFF2-40B4-BE49-F238E27FC236}">
                <a16:creationId xmlns:a16="http://schemas.microsoft.com/office/drawing/2014/main" id="{D95590E9-5E18-4877-8515-94EBE05E1F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51279" y="598259"/>
            <a:ext cx="10889442" cy="5680742"/>
            <a:chOff x="651279" y="598259"/>
            <a:chExt cx="10889442" cy="5680742"/>
          </a:xfrm>
        </p:grpSpPr>
        <p:sp>
          <p:nvSpPr>
            <p:cNvPr id="1038" name="Color">
              <a:extLst>
                <a:ext uri="{FF2B5EF4-FFF2-40B4-BE49-F238E27FC236}">
                  <a16:creationId xmlns:a16="http://schemas.microsoft.com/office/drawing/2014/main" id="{8B4AF456-0671-432E-AD5B-FFAF8D6461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9" name="Color">
              <a:extLst>
                <a:ext uri="{FF2B5EF4-FFF2-40B4-BE49-F238E27FC236}">
                  <a16:creationId xmlns:a16="http://schemas.microsoft.com/office/drawing/2014/main" id="{3CE7848D-78F7-4020-9603-9ED2941664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026" name="Picture 2" descr="Il Movimento Laudato Si' lancia risorse per la Quaresima 2026 incentrate  sulla preghiera e sulla conversione ecologica - Laudato Si' Movement">
            <a:extLst>
              <a:ext uri="{FF2B5EF4-FFF2-40B4-BE49-F238E27FC236}">
                <a16:creationId xmlns:a16="http://schemas.microsoft.com/office/drawing/2014/main" id="{F1166AFD-1CCF-F6F9-82B1-A6937950E2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32" r="31081" b="1"/>
          <a:stretch>
            <a:fillRect/>
          </a:stretch>
        </p:blipFill>
        <p:spPr bwMode="auto">
          <a:xfrm>
            <a:off x="7082810" y="841663"/>
            <a:ext cx="4166151" cy="5185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41" name="Group 1040">
            <a:extLst>
              <a:ext uri="{FF2B5EF4-FFF2-40B4-BE49-F238E27FC236}">
                <a16:creationId xmlns:a16="http://schemas.microsoft.com/office/drawing/2014/main" id="{5CA0097F-05D8-41AA-ABF9-33C6987911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1042" name="Freeform: Shape 1041">
              <a:extLst>
                <a:ext uri="{FF2B5EF4-FFF2-40B4-BE49-F238E27FC236}">
                  <a16:creationId xmlns:a16="http://schemas.microsoft.com/office/drawing/2014/main" id="{F662F899-4295-416F-919F-934ED76978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3" name="Freeform: Shape 1042">
              <a:extLst>
                <a:ext uri="{FF2B5EF4-FFF2-40B4-BE49-F238E27FC236}">
                  <a16:creationId xmlns:a16="http://schemas.microsoft.com/office/drawing/2014/main" id="{955A3F4B-68DC-4F36-BCE6-C507ACC537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4" name="Freeform: Shape 1043">
              <a:extLst>
                <a:ext uri="{FF2B5EF4-FFF2-40B4-BE49-F238E27FC236}">
                  <a16:creationId xmlns:a16="http://schemas.microsoft.com/office/drawing/2014/main" id="{3483BE2D-C85A-4DE3-A6F4-AE65BB3EF9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5" name="Freeform: Shape 1044">
              <a:extLst>
                <a:ext uri="{FF2B5EF4-FFF2-40B4-BE49-F238E27FC236}">
                  <a16:creationId xmlns:a16="http://schemas.microsoft.com/office/drawing/2014/main" id="{064C550A-7A80-4B73-B7BF-7426DD1C35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6" name="Freeform: Shape 1045">
              <a:extLst>
                <a:ext uri="{FF2B5EF4-FFF2-40B4-BE49-F238E27FC236}">
                  <a16:creationId xmlns:a16="http://schemas.microsoft.com/office/drawing/2014/main" id="{7D956BA8-D252-430A-9E58-C7F3D1AC93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7" name="Freeform: Shape 1046">
              <a:extLst>
                <a:ext uri="{FF2B5EF4-FFF2-40B4-BE49-F238E27FC236}">
                  <a16:creationId xmlns:a16="http://schemas.microsoft.com/office/drawing/2014/main" id="{E5345BF4-9F1D-4388-A778-56FAE2C42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8" name="Freeform: Shape 1047">
              <a:extLst>
                <a:ext uri="{FF2B5EF4-FFF2-40B4-BE49-F238E27FC236}">
                  <a16:creationId xmlns:a16="http://schemas.microsoft.com/office/drawing/2014/main" id="{022B00E1-8709-469F-A9F4-F974D3FED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F1F90E67-941E-CDE4-CD40-E2E865016BA1}"/>
              </a:ext>
            </a:extLst>
          </p:cNvPr>
          <p:cNvSpPr txBox="1"/>
          <p:nvPr/>
        </p:nvSpPr>
        <p:spPr>
          <a:xfrm>
            <a:off x="1012644" y="841664"/>
            <a:ext cx="5203990" cy="27827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TEMPO DI  QUARESIMA 2026</a:t>
            </a:r>
          </a:p>
        </p:txBody>
      </p:sp>
    </p:spTree>
    <p:extLst>
      <p:ext uri="{BB962C8B-B14F-4D97-AF65-F5344CB8AC3E}">
        <p14:creationId xmlns:p14="http://schemas.microsoft.com/office/powerpoint/2010/main" val="39917428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47" name="Rectangle 10246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49" name="Oval 10248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2965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42" name="Picture 2" descr="Cenere come fertilizzante: il metodo poco noto per arricchire il terreno -  Viva News">
            <a:extLst>
              <a:ext uri="{FF2B5EF4-FFF2-40B4-BE49-F238E27FC236}">
                <a16:creationId xmlns:a16="http://schemas.microsoft.com/office/drawing/2014/main" id="{73EDCA2D-AB6E-598F-D4EF-6B455EFD1C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6" r="17874"/>
          <a:stretch>
            <a:fillRect/>
          </a:stretch>
        </p:blipFill>
        <p:spPr bwMode="auto">
          <a:xfrm>
            <a:off x="505418" y="554151"/>
            <a:ext cx="5742189" cy="5742189"/>
          </a:xfrm>
          <a:custGeom>
            <a:avLst/>
            <a:gdLst/>
            <a:ahLst/>
            <a:cxnLst/>
            <a:rect l="l" t="t" r="r" b="b"/>
            <a:pathLst>
              <a:path w="1838528" h="1838528">
                <a:moveTo>
                  <a:pt x="919264" y="0"/>
                </a:moveTo>
                <a:cubicBezTo>
                  <a:pt x="1426959" y="0"/>
                  <a:pt x="1838528" y="411569"/>
                  <a:pt x="1838528" y="919264"/>
                </a:cubicBezTo>
                <a:cubicBezTo>
                  <a:pt x="1838528" y="1426959"/>
                  <a:pt x="1426959" y="1838528"/>
                  <a:pt x="919264" y="1838528"/>
                </a:cubicBezTo>
                <a:cubicBezTo>
                  <a:pt x="411569" y="1838528"/>
                  <a:pt x="0" y="1426959"/>
                  <a:pt x="0" y="919264"/>
                </a:cubicBezTo>
                <a:cubicBezTo>
                  <a:pt x="0" y="411569"/>
                  <a:pt x="411569" y="0"/>
                  <a:pt x="91926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51" name="!!plus graphic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956" y="703679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1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253" name="!!circle graphic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753" y="1562696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1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E053A8B-F3A7-24C8-3D92-3E9740590ED9}"/>
              </a:ext>
            </a:extLst>
          </p:cNvPr>
          <p:cNvSpPr txBox="1"/>
          <p:nvPr/>
        </p:nvSpPr>
        <p:spPr>
          <a:xfrm>
            <a:off x="6515025" y="194872"/>
            <a:ext cx="5071135" cy="623590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Oggi Ti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dico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grazie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perché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mi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insegni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che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la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polvere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,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nelle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Tue mani,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può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diventare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il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fango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con cui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ridai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la vista ai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ciechi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;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che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la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cenere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, se toccata dal Tuo Spirito,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può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diventare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il segno di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una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vita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che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non ha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paura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di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rinascere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. Grazie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perché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mi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dai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il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permesso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di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essere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debole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, di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essere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vero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, di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essere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me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stesso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. Con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Te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nel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cuore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,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questa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cenere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non è la fine, ma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l'inizio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di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una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storia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2800" dirty="0" err="1">
                <a:solidFill>
                  <a:schemeClr val="tx1">
                    <a:alpha val="80000"/>
                  </a:schemeClr>
                </a:solidFill>
              </a:rPr>
              <a:t>nuova</a:t>
            </a: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2800" dirty="0">
                <a:solidFill>
                  <a:schemeClr val="tx1">
                    <a:alpha val="80000"/>
                  </a:schemeClr>
                </a:solidFill>
              </a:rPr>
              <a:t> Grazie, Signore della Vita</a:t>
            </a:r>
            <a:r>
              <a:rPr lang="en-US" sz="1700" dirty="0">
                <a:solidFill>
                  <a:schemeClr val="tx1">
                    <a:alpha val="80000"/>
                  </a:schemeClr>
                </a:solidFill>
              </a:rPr>
              <a:t>.</a:t>
            </a:r>
          </a:p>
        </p:txBody>
      </p:sp>
      <p:sp>
        <p:nvSpPr>
          <p:cNvPr id="10255" name="!!dot graphic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4149" y="5775082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0257" name="!!Straight Connector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3516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637B2035-1FCB-439A-B421-095E136C7E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676D6CDF-C512-4739-B158-55EE955EFA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503" y="-1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Trekking nel Sahara - Carovane Berbere (Marocco)">
            <a:extLst>
              <a:ext uri="{FF2B5EF4-FFF2-40B4-BE49-F238E27FC236}">
                <a16:creationId xmlns:a16="http://schemas.microsoft.com/office/drawing/2014/main" id="{BA7FEEE9-D838-3939-5595-D0173403E1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39" r="16123"/>
          <a:stretch>
            <a:fillRect/>
          </a:stretch>
        </p:blipFill>
        <p:spPr bwMode="auto">
          <a:xfrm>
            <a:off x="1" y="3105151"/>
            <a:ext cx="6448424" cy="3752849"/>
          </a:xfrm>
          <a:custGeom>
            <a:avLst/>
            <a:gdLst/>
            <a:ahLst/>
            <a:cxnLst/>
            <a:rect l="l" t="t" r="r" b="b"/>
            <a:pathLst>
              <a:path w="6448424" h="3752849">
                <a:moveTo>
                  <a:pt x="0" y="0"/>
                </a:moveTo>
                <a:lnTo>
                  <a:pt x="137978" y="22215"/>
                </a:lnTo>
                <a:cubicBezTo>
                  <a:pt x="196046" y="32277"/>
                  <a:pt x="252469" y="42437"/>
                  <a:pt x="295660" y="49771"/>
                </a:cubicBezTo>
                <a:cubicBezTo>
                  <a:pt x="364885" y="66610"/>
                  <a:pt x="403214" y="32071"/>
                  <a:pt x="456941" y="65635"/>
                </a:cubicBezTo>
                <a:cubicBezTo>
                  <a:pt x="529612" y="69090"/>
                  <a:pt x="662508" y="71245"/>
                  <a:pt x="731691" y="70501"/>
                </a:cubicBezTo>
                <a:cubicBezTo>
                  <a:pt x="768741" y="62400"/>
                  <a:pt x="808263" y="64633"/>
                  <a:pt x="841820" y="61171"/>
                </a:cubicBezTo>
                <a:cubicBezTo>
                  <a:pt x="958973" y="43639"/>
                  <a:pt x="1009730" y="45863"/>
                  <a:pt x="1068219" y="39136"/>
                </a:cubicBezTo>
                <a:cubicBezTo>
                  <a:pt x="1104329" y="33447"/>
                  <a:pt x="1156536" y="44203"/>
                  <a:pt x="1174190" y="38808"/>
                </a:cubicBezTo>
                <a:cubicBezTo>
                  <a:pt x="1188943" y="36385"/>
                  <a:pt x="1213832" y="14880"/>
                  <a:pt x="1225923" y="34507"/>
                </a:cubicBezTo>
                <a:cubicBezTo>
                  <a:pt x="1305283" y="8501"/>
                  <a:pt x="1319617" y="30839"/>
                  <a:pt x="1385617" y="18003"/>
                </a:cubicBezTo>
                <a:cubicBezTo>
                  <a:pt x="1461876" y="-26747"/>
                  <a:pt x="1519510" y="56342"/>
                  <a:pt x="1563967" y="4638"/>
                </a:cubicBezTo>
                <a:lnTo>
                  <a:pt x="1676634" y="10582"/>
                </a:lnTo>
                <a:lnTo>
                  <a:pt x="1769429" y="20265"/>
                </a:lnTo>
                <a:cubicBezTo>
                  <a:pt x="1790625" y="23534"/>
                  <a:pt x="1880369" y="18448"/>
                  <a:pt x="1900584" y="27732"/>
                </a:cubicBezTo>
                <a:cubicBezTo>
                  <a:pt x="2072430" y="22762"/>
                  <a:pt x="2014935" y="5831"/>
                  <a:pt x="2127041" y="22101"/>
                </a:cubicBezTo>
                <a:cubicBezTo>
                  <a:pt x="2168847" y="65820"/>
                  <a:pt x="2153052" y="28773"/>
                  <a:pt x="2211644" y="44507"/>
                </a:cubicBezTo>
                <a:cubicBezTo>
                  <a:pt x="2211201" y="9921"/>
                  <a:pt x="2277596" y="73686"/>
                  <a:pt x="2299605" y="38004"/>
                </a:cubicBezTo>
                <a:cubicBezTo>
                  <a:pt x="2309570" y="41997"/>
                  <a:pt x="2318531" y="46991"/>
                  <a:pt x="2327359" y="52270"/>
                </a:cubicBezTo>
                <a:lnTo>
                  <a:pt x="2331995" y="55017"/>
                </a:lnTo>
                <a:lnTo>
                  <a:pt x="2353777" y="59755"/>
                </a:lnTo>
                <a:lnTo>
                  <a:pt x="2355893" y="68914"/>
                </a:lnTo>
                <a:lnTo>
                  <a:pt x="2385794" y="81650"/>
                </a:lnTo>
                <a:cubicBezTo>
                  <a:pt x="2397613" y="85211"/>
                  <a:pt x="2411061" y="87627"/>
                  <a:pt x="2427010" y="88184"/>
                </a:cubicBezTo>
                <a:cubicBezTo>
                  <a:pt x="2486314" y="76422"/>
                  <a:pt x="2553170" y="126870"/>
                  <a:pt x="2627153" y="110451"/>
                </a:cubicBezTo>
                <a:cubicBezTo>
                  <a:pt x="2653722" y="107383"/>
                  <a:pt x="2732043" y="116068"/>
                  <a:pt x="2744462" y="128780"/>
                </a:cubicBezTo>
                <a:cubicBezTo>
                  <a:pt x="2760299" y="132873"/>
                  <a:pt x="2780248" y="130843"/>
                  <a:pt x="2785202" y="143610"/>
                </a:cubicBezTo>
                <a:cubicBezTo>
                  <a:pt x="2794558" y="159316"/>
                  <a:pt x="2856498" y="142821"/>
                  <a:pt x="2844667" y="159029"/>
                </a:cubicBezTo>
                <a:cubicBezTo>
                  <a:pt x="2888530" y="147871"/>
                  <a:pt x="2914187" y="181391"/>
                  <a:pt x="2946649" y="192330"/>
                </a:cubicBezTo>
                <a:cubicBezTo>
                  <a:pt x="2981872" y="180417"/>
                  <a:pt x="3015239" y="215115"/>
                  <a:pt x="3088812" y="226485"/>
                </a:cubicBezTo>
                <a:cubicBezTo>
                  <a:pt x="3127734" y="212524"/>
                  <a:pt x="3138301" y="234381"/>
                  <a:pt x="3208669" y="217774"/>
                </a:cubicBezTo>
                <a:cubicBezTo>
                  <a:pt x="3242208" y="219284"/>
                  <a:pt x="3229623" y="233297"/>
                  <a:pt x="3290045" y="235553"/>
                </a:cubicBezTo>
                <a:cubicBezTo>
                  <a:pt x="3399655" y="215239"/>
                  <a:pt x="3444518" y="245862"/>
                  <a:pt x="3529335" y="249571"/>
                </a:cubicBezTo>
                <a:cubicBezTo>
                  <a:pt x="3623697" y="257405"/>
                  <a:pt x="3587652" y="268832"/>
                  <a:pt x="3716766" y="252690"/>
                </a:cubicBezTo>
                <a:cubicBezTo>
                  <a:pt x="3723469" y="267318"/>
                  <a:pt x="3737863" y="269842"/>
                  <a:pt x="3765333" y="266823"/>
                </a:cubicBezTo>
                <a:cubicBezTo>
                  <a:pt x="3810754" y="271601"/>
                  <a:pt x="3792745" y="303866"/>
                  <a:pt x="3846897" y="290090"/>
                </a:cubicBezTo>
                <a:cubicBezTo>
                  <a:pt x="3830941" y="306608"/>
                  <a:pt x="3929114" y="308026"/>
                  <a:pt x="3900217" y="323590"/>
                </a:cubicBezTo>
                <a:cubicBezTo>
                  <a:pt x="3922367" y="343425"/>
                  <a:pt x="3948574" y="318948"/>
                  <a:pt x="3971444" y="336662"/>
                </a:cubicBezTo>
                <a:cubicBezTo>
                  <a:pt x="4002781" y="344193"/>
                  <a:pt x="3960997" y="315419"/>
                  <a:pt x="3997868" y="318867"/>
                </a:cubicBezTo>
                <a:cubicBezTo>
                  <a:pt x="4041159" y="326219"/>
                  <a:pt x="4055435" y="293981"/>
                  <a:pt x="4070852" y="339615"/>
                </a:cubicBezTo>
                <a:cubicBezTo>
                  <a:pt x="4121286" y="335828"/>
                  <a:pt x="4121920" y="355506"/>
                  <a:pt x="4180483" y="373369"/>
                </a:cubicBezTo>
                <a:cubicBezTo>
                  <a:pt x="4211379" y="366707"/>
                  <a:pt x="4230171" y="374664"/>
                  <a:pt x="4246264" y="387458"/>
                </a:cubicBezTo>
                <a:cubicBezTo>
                  <a:pt x="4308508" y="393310"/>
                  <a:pt x="4357326" y="416142"/>
                  <a:pt x="4423169" y="431783"/>
                </a:cubicBezTo>
                <a:lnTo>
                  <a:pt x="4446752" y="435383"/>
                </a:lnTo>
                <a:lnTo>
                  <a:pt x="4446954" y="435566"/>
                </a:lnTo>
                <a:cubicBezTo>
                  <a:pt x="4508528" y="480137"/>
                  <a:pt x="4617740" y="529869"/>
                  <a:pt x="4662523" y="553169"/>
                </a:cubicBezTo>
                <a:cubicBezTo>
                  <a:pt x="4720320" y="547046"/>
                  <a:pt x="4678644" y="560102"/>
                  <a:pt x="4715641" y="575354"/>
                </a:cubicBezTo>
                <a:cubicBezTo>
                  <a:pt x="4682056" y="593278"/>
                  <a:pt x="4768370" y="586520"/>
                  <a:pt x="4742071" y="614016"/>
                </a:cubicBezTo>
                <a:cubicBezTo>
                  <a:pt x="4749637" y="615922"/>
                  <a:pt x="4757797" y="616899"/>
                  <a:pt x="4766183" y="617675"/>
                </a:cubicBezTo>
                <a:lnTo>
                  <a:pt x="4770562" y="618094"/>
                </a:lnTo>
                <a:lnTo>
                  <a:pt x="4783240" y="624350"/>
                </a:lnTo>
                <a:lnTo>
                  <a:pt x="4792882" y="620401"/>
                </a:lnTo>
                <a:lnTo>
                  <a:pt x="4816310" y="625721"/>
                </a:lnTo>
                <a:cubicBezTo>
                  <a:pt x="4824144" y="628595"/>
                  <a:pt x="4831482" y="632720"/>
                  <a:pt x="4837953" y="638824"/>
                </a:cubicBezTo>
                <a:cubicBezTo>
                  <a:pt x="4848645" y="668753"/>
                  <a:pt x="4922266" y="669148"/>
                  <a:pt x="4933914" y="707398"/>
                </a:cubicBezTo>
                <a:cubicBezTo>
                  <a:pt x="4940833" y="719653"/>
                  <a:pt x="4978358" y="746502"/>
                  <a:pt x="4995259" y="744825"/>
                </a:cubicBezTo>
                <a:cubicBezTo>
                  <a:pt x="5005107" y="749034"/>
                  <a:pt x="5010567" y="758092"/>
                  <a:pt x="5024744" y="753396"/>
                </a:cubicBezTo>
                <a:cubicBezTo>
                  <a:pt x="5047511" y="761361"/>
                  <a:pt x="5109162" y="783016"/>
                  <a:pt x="5131877" y="792613"/>
                </a:cubicBezTo>
                <a:cubicBezTo>
                  <a:pt x="5132671" y="802792"/>
                  <a:pt x="5144554" y="806683"/>
                  <a:pt x="5161031" y="810975"/>
                </a:cubicBezTo>
                <a:lnTo>
                  <a:pt x="5176815" y="815342"/>
                </a:lnTo>
                <a:lnTo>
                  <a:pt x="5180064" y="831233"/>
                </a:lnTo>
                <a:cubicBezTo>
                  <a:pt x="5202966" y="819270"/>
                  <a:pt x="5188976" y="863361"/>
                  <a:pt x="5215059" y="865080"/>
                </a:cubicBezTo>
                <a:cubicBezTo>
                  <a:pt x="5235765" y="864786"/>
                  <a:pt x="5236347" y="878098"/>
                  <a:pt x="5245643" y="887119"/>
                </a:cubicBezTo>
                <a:cubicBezTo>
                  <a:pt x="5267660" y="891609"/>
                  <a:pt x="5295742" y="939348"/>
                  <a:pt x="5295952" y="957174"/>
                </a:cubicBezTo>
                <a:cubicBezTo>
                  <a:pt x="5284322" y="1008946"/>
                  <a:pt x="5374979" y="1038019"/>
                  <a:pt x="5367826" y="1079140"/>
                </a:cubicBezTo>
                <a:cubicBezTo>
                  <a:pt x="5371668" y="1089190"/>
                  <a:pt x="5377921" y="1097135"/>
                  <a:pt x="5385646" y="1103730"/>
                </a:cubicBezTo>
                <a:lnTo>
                  <a:pt x="5410965" y="1119397"/>
                </a:lnTo>
                <a:lnTo>
                  <a:pt x="5436960" y="1130910"/>
                </a:lnTo>
                <a:lnTo>
                  <a:pt x="5442083" y="1133134"/>
                </a:lnTo>
                <a:cubicBezTo>
                  <a:pt x="5451910" y="1137346"/>
                  <a:pt x="5457170" y="1169188"/>
                  <a:pt x="5465219" y="1174479"/>
                </a:cubicBezTo>
                <a:cubicBezTo>
                  <a:pt x="5488744" y="1195184"/>
                  <a:pt x="5467141" y="1223401"/>
                  <a:pt x="5488171" y="1238604"/>
                </a:cubicBezTo>
                <a:cubicBezTo>
                  <a:pt x="5523491" y="1271811"/>
                  <a:pt x="5486623" y="1305961"/>
                  <a:pt x="5562172" y="1320840"/>
                </a:cubicBezTo>
                <a:cubicBezTo>
                  <a:pt x="5601634" y="1385316"/>
                  <a:pt x="5636528" y="1453139"/>
                  <a:pt x="5686905" y="1512529"/>
                </a:cubicBezTo>
                <a:cubicBezTo>
                  <a:pt x="5729049" y="1575678"/>
                  <a:pt x="5699691" y="1553768"/>
                  <a:pt x="5748726" y="1623716"/>
                </a:cubicBezTo>
                <a:cubicBezTo>
                  <a:pt x="5783098" y="1689734"/>
                  <a:pt x="5789710" y="1639740"/>
                  <a:pt x="5842593" y="1726595"/>
                </a:cubicBezTo>
                <a:cubicBezTo>
                  <a:pt x="5837824" y="1733043"/>
                  <a:pt x="5862023" y="1845188"/>
                  <a:pt x="5861042" y="1851837"/>
                </a:cubicBezTo>
                <a:cubicBezTo>
                  <a:pt x="5874156" y="1887981"/>
                  <a:pt x="5901790" y="1919218"/>
                  <a:pt x="5921290" y="1943460"/>
                </a:cubicBezTo>
                <a:lnTo>
                  <a:pt x="5978046" y="1997284"/>
                </a:lnTo>
                <a:lnTo>
                  <a:pt x="5992479" y="2056720"/>
                </a:lnTo>
                <a:cubicBezTo>
                  <a:pt x="6011078" y="2079033"/>
                  <a:pt x="6072687" y="2117397"/>
                  <a:pt x="6089639" y="2131171"/>
                </a:cubicBezTo>
                <a:lnTo>
                  <a:pt x="6094199" y="2139379"/>
                </a:lnTo>
                <a:lnTo>
                  <a:pt x="6094822" y="2139386"/>
                </a:lnTo>
                <a:cubicBezTo>
                  <a:pt x="6096947" y="2140841"/>
                  <a:pt x="6098876" y="2143416"/>
                  <a:pt x="6100692" y="2147736"/>
                </a:cubicBezTo>
                <a:lnTo>
                  <a:pt x="6102516" y="2154343"/>
                </a:lnTo>
                <a:lnTo>
                  <a:pt x="6111361" y="2170264"/>
                </a:lnTo>
                <a:lnTo>
                  <a:pt x="6215475" y="2270153"/>
                </a:lnTo>
                <a:lnTo>
                  <a:pt x="6255966" y="2335401"/>
                </a:lnTo>
                <a:lnTo>
                  <a:pt x="6272711" y="2385144"/>
                </a:lnTo>
                <a:cubicBezTo>
                  <a:pt x="6282320" y="2406495"/>
                  <a:pt x="6299066" y="2405139"/>
                  <a:pt x="6304347" y="2439388"/>
                </a:cubicBezTo>
                <a:cubicBezTo>
                  <a:pt x="6297131" y="2486231"/>
                  <a:pt x="6325530" y="2500962"/>
                  <a:pt x="6326729" y="2549400"/>
                </a:cubicBezTo>
                <a:cubicBezTo>
                  <a:pt x="6325926" y="2572066"/>
                  <a:pt x="6339111" y="2599957"/>
                  <a:pt x="6344663" y="2628839"/>
                </a:cubicBezTo>
                <a:lnTo>
                  <a:pt x="6375811" y="2639204"/>
                </a:lnTo>
                <a:cubicBezTo>
                  <a:pt x="6375427" y="2643533"/>
                  <a:pt x="6375041" y="2647863"/>
                  <a:pt x="6374657" y="2652193"/>
                </a:cubicBezTo>
                <a:cubicBezTo>
                  <a:pt x="6373555" y="2658134"/>
                  <a:pt x="6371943" y="2662665"/>
                  <a:pt x="6369740" y="2664642"/>
                </a:cubicBezTo>
                <a:cubicBezTo>
                  <a:pt x="6368032" y="2674540"/>
                  <a:pt x="6371528" y="2686899"/>
                  <a:pt x="6361964" y="2690172"/>
                </a:cubicBezTo>
                <a:cubicBezTo>
                  <a:pt x="6350507" y="2696218"/>
                  <a:pt x="6369375" y="2734440"/>
                  <a:pt x="6355511" y="2727335"/>
                </a:cubicBezTo>
                <a:cubicBezTo>
                  <a:pt x="6358746" y="2734104"/>
                  <a:pt x="6360434" y="2742096"/>
                  <a:pt x="6361058" y="2750592"/>
                </a:cubicBezTo>
                <a:cubicBezTo>
                  <a:pt x="6361013" y="2751998"/>
                  <a:pt x="6360970" y="2753408"/>
                  <a:pt x="6360926" y="2754814"/>
                </a:cubicBezTo>
                <a:lnTo>
                  <a:pt x="6339285" y="2810353"/>
                </a:lnTo>
                <a:cubicBezTo>
                  <a:pt x="6360091" y="2854187"/>
                  <a:pt x="6313103" y="2870086"/>
                  <a:pt x="6325672" y="2908809"/>
                </a:cubicBezTo>
                <a:cubicBezTo>
                  <a:pt x="6341563" y="2966972"/>
                  <a:pt x="6291836" y="2935388"/>
                  <a:pt x="6333498" y="3009772"/>
                </a:cubicBezTo>
                <a:cubicBezTo>
                  <a:pt x="6345476" y="3039254"/>
                  <a:pt x="6345955" y="3068963"/>
                  <a:pt x="6334947" y="3095405"/>
                </a:cubicBezTo>
                <a:lnTo>
                  <a:pt x="6344768" y="3155941"/>
                </a:lnTo>
                <a:cubicBezTo>
                  <a:pt x="6348643" y="3153663"/>
                  <a:pt x="6311793" y="3186588"/>
                  <a:pt x="6314754" y="3197987"/>
                </a:cubicBezTo>
                <a:cubicBezTo>
                  <a:pt x="6318695" y="3221971"/>
                  <a:pt x="6319257" y="3226752"/>
                  <a:pt x="6304230" y="3239690"/>
                </a:cubicBezTo>
                <a:cubicBezTo>
                  <a:pt x="6306321" y="3248567"/>
                  <a:pt x="6307305" y="3254005"/>
                  <a:pt x="6308837" y="3264003"/>
                </a:cubicBezTo>
                <a:cubicBezTo>
                  <a:pt x="6301812" y="3288243"/>
                  <a:pt x="6298529" y="3302527"/>
                  <a:pt x="6309285" y="3324103"/>
                </a:cubicBezTo>
                <a:cubicBezTo>
                  <a:pt x="6301188" y="3343007"/>
                  <a:pt x="6329285" y="3359307"/>
                  <a:pt x="6342503" y="3405661"/>
                </a:cubicBezTo>
                <a:cubicBezTo>
                  <a:pt x="6338012" y="3447477"/>
                  <a:pt x="6408325" y="3505721"/>
                  <a:pt x="6401531" y="3550593"/>
                </a:cubicBezTo>
                <a:cubicBezTo>
                  <a:pt x="6395655" y="3579549"/>
                  <a:pt x="6423437" y="3594758"/>
                  <a:pt x="6427705" y="3624684"/>
                </a:cubicBezTo>
                <a:cubicBezTo>
                  <a:pt x="6416402" y="3629199"/>
                  <a:pt x="6435787" y="3639516"/>
                  <a:pt x="6448424" y="3657106"/>
                </a:cubicBezTo>
                <a:lnTo>
                  <a:pt x="6444014" y="3752742"/>
                </a:lnTo>
                <a:cubicBezTo>
                  <a:pt x="6443990" y="3752777"/>
                  <a:pt x="6443967" y="3752813"/>
                  <a:pt x="6443946" y="3752849"/>
                </a:cubicBezTo>
                <a:lnTo>
                  <a:pt x="0" y="375284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ECD88D1F-7EAA-3DD3-0B40-163E0A44FC5C}"/>
              </a:ext>
            </a:extLst>
          </p:cNvPr>
          <p:cNvSpPr txBox="1"/>
          <p:nvPr/>
        </p:nvSpPr>
        <p:spPr>
          <a:xfrm>
            <a:off x="6280879" y="670559"/>
            <a:ext cx="5916624" cy="544507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cap="all" dirty="0">
                <a:solidFill>
                  <a:schemeClr val="accent5">
                    <a:lumMod val="75000"/>
                  </a:schemeClr>
                </a:solidFill>
              </a:rPr>
              <a:t>Buon </a:t>
            </a:r>
            <a:r>
              <a:rPr lang="en-US" sz="4400" b="1" cap="all" dirty="0" err="1">
                <a:solidFill>
                  <a:schemeClr val="accent5">
                    <a:lumMod val="75000"/>
                  </a:schemeClr>
                </a:solidFill>
              </a:rPr>
              <a:t>cammino</a:t>
            </a:r>
            <a:r>
              <a:rPr lang="en-US" sz="4400" b="1" cap="all" dirty="0">
                <a:solidFill>
                  <a:schemeClr val="accent5">
                    <a:lumMod val="75000"/>
                  </a:schemeClr>
                </a:solidFill>
              </a:rPr>
              <a:t> di </a:t>
            </a:r>
            <a:r>
              <a:rPr lang="en-US" sz="4400" b="1" cap="all" dirty="0" err="1">
                <a:solidFill>
                  <a:schemeClr val="accent5">
                    <a:lumMod val="75000"/>
                  </a:schemeClr>
                </a:solidFill>
              </a:rPr>
              <a:t>Quaresima</a:t>
            </a:r>
            <a:endParaRPr lang="en-US" sz="4400" b="1" cap="all" dirty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cap="all" dirty="0">
                <a:solidFill>
                  <a:schemeClr val="accent5">
                    <a:lumMod val="75000"/>
                  </a:schemeClr>
                </a:solidFill>
              </a:rPr>
              <a:t>  a tutti </a:t>
            </a:r>
            <a:r>
              <a:rPr lang="en-US" sz="4400" b="1" cap="all" dirty="0" err="1">
                <a:solidFill>
                  <a:schemeClr val="accent5">
                    <a:lumMod val="75000"/>
                  </a:schemeClr>
                </a:solidFill>
              </a:rPr>
              <a:t>i</a:t>
            </a:r>
            <a:r>
              <a:rPr lang="en-US" sz="4400" b="1" cap="all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400" b="1" cap="all" dirty="0" err="1">
                <a:solidFill>
                  <a:schemeClr val="accent5">
                    <a:lumMod val="75000"/>
                  </a:schemeClr>
                </a:solidFill>
              </a:rPr>
              <a:t>catechisti</a:t>
            </a:r>
            <a:r>
              <a:rPr lang="en-US" sz="4400" b="1" cap="all" dirty="0">
                <a:solidFill>
                  <a:schemeClr val="accent5">
                    <a:lumMod val="75000"/>
                  </a:schemeClr>
                </a:solidFill>
              </a:rPr>
              <a:t>, le </a:t>
            </a:r>
            <a:r>
              <a:rPr lang="en-US" sz="4400" b="1" cap="all" dirty="0" err="1">
                <a:solidFill>
                  <a:schemeClr val="accent5">
                    <a:lumMod val="75000"/>
                  </a:schemeClr>
                </a:solidFill>
              </a:rPr>
              <a:t>catechiste</a:t>
            </a:r>
            <a:r>
              <a:rPr lang="en-US" sz="4400" b="1" cap="all" dirty="0">
                <a:solidFill>
                  <a:schemeClr val="accent5">
                    <a:lumMod val="75000"/>
                  </a:schemeClr>
                </a:solidFill>
              </a:rPr>
              <a:t>,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cap="all" dirty="0" err="1">
                <a:solidFill>
                  <a:schemeClr val="accent5">
                    <a:lumMod val="75000"/>
                  </a:schemeClr>
                </a:solidFill>
              </a:rPr>
              <a:t>i</a:t>
            </a:r>
            <a:r>
              <a:rPr lang="en-US" sz="4400" b="1" cap="all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400" b="1" cap="all" dirty="0" err="1">
                <a:solidFill>
                  <a:schemeClr val="accent5">
                    <a:lumMod val="75000"/>
                  </a:schemeClr>
                </a:solidFill>
              </a:rPr>
              <a:t>parroci</a:t>
            </a:r>
            <a:r>
              <a:rPr lang="en-US" sz="4400" b="1" cap="all" dirty="0">
                <a:solidFill>
                  <a:schemeClr val="accent5">
                    <a:lumMod val="75000"/>
                  </a:schemeClr>
                </a:solidFill>
              </a:rPr>
              <a:t>,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cap="all" dirty="0">
                <a:solidFill>
                  <a:schemeClr val="accent5">
                    <a:lumMod val="75000"/>
                  </a:schemeClr>
                </a:solidFill>
              </a:rPr>
              <a:t>le </a:t>
            </a:r>
            <a:r>
              <a:rPr lang="en-US" sz="4400" b="1" cap="all" dirty="0" err="1">
                <a:solidFill>
                  <a:schemeClr val="accent5">
                    <a:lumMod val="75000"/>
                  </a:schemeClr>
                </a:solidFill>
              </a:rPr>
              <a:t>comunità</a:t>
            </a:r>
            <a:r>
              <a:rPr lang="en-US" sz="4400" b="1" cap="all" dirty="0">
                <a:solidFill>
                  <a:schemeClr val="accent5">
                    <a:lumMod val="75000"/>
                  </a:schemeClr>
                </a:solidFill>
              </a:rPr>
              <a:t>!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400" b="1" cap="all" dirty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Centro Pastorale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5">
                    <a:lumMod val="75000"/>
                  </a:schemeClr>
                </a:solidFill>
              </a:rPr>
              <a:t>Evangelizzazione</a:t>
            </a: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 e </a:t>
            </a:r>
            <a:r>
              <a:rPr lang="en-US" sz="2200" b="1" dirty="0" err="1">
                <a:solidFill>
                  <a:schemeClr val="accent5">
                    <a:lumMod val="75000"/>
                  </a:schemeClr>
                </a:solidFill>
              </a:rPr>
              <a:t>Catechesi</a:t>
            </a:r>
            <a:endParaRPr lang="en-US" sz="22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41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57" name="Oval 2056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2965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Falsi profili social, come riconoscerli su Facebook e Instagram - Agenda  Digitale">
            <a:extLst>
              <a:ext uri="{FF2B5EF4-FFF2-40B4-BE49-F238E27FC236}">
                <a16:creationId xmlns:a16="http://schemas.microsoft.com/office/drawing/2014/main" id="{2CAAD96C-6206-8038-F29F-DE9888571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19" r="16232" b="1"/>
          <a:stretch>
            <a:fillRect/>
          </a:stretch>
        </p:blipFill>
        <p:spPr bwMode="auto">
          <a:xfrm>
            <a:off x="505418" y="554151"/>
            <a:ext cx="4813685" cy="4813685"/>
          </a:xfrm>
          <a:custGeom>
            <a:avLst/>
            <a:gdLst/>
            <a:ahLst/>
            <a:cxnLst/>
            <a:rect l="l" t="t" r="r" b="b"/>
            <a:pathLst>
              <a:path w="1838528" h="1838528">
                <a:moveTo>
                  <a:pt x="919264" y="0"/>
                </a:moveTo>
                <a:cubicBezTo>
                  <a:pt x="1426959" y="0"/>
                  <a:pt x="1838528" y="411569"/>
                  <a:pt x="1838528" y="919264"/>
                </a:cubicBezTo>
                <a:cubicBezTo>
                  <a:pt x="1838528" y="1426959"/>
                  <a:pt x="1426959" y="1838528"/>
                  <a:pt x="919264" y="1838528"/>
                </a:cubicBezTo>
                <a:cubicBezTo>
                  <a:pt x="411569" y="1838528"/>
                  <a:pt x="0" y="1426959"/>
                  <a:pt x="0" y="919264"/>
                </a:cubicBezTo>
                <a:cubicBezTo>
                  <a:pt x="0" y="411569"/>
                  <a:pt x="411569" y="0"/>
                  <a:pt x="91926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9" name="!!plus graphic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956" y="703679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1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61" name="!!circle graphic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753" y="1562696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1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65E1B44F-ADE8-563B-A5C0-3EAD0B00412C}"/>
              </a:ext>
            </a:extLst>
          </p:cNvPr>
          <p:cNvSpPr txBox="1"/>
          <p:nvPr/>
        </p:nvSpPr>
        <p:spPr>
          <a:xfrm>
            <a:off x="6388120" y="374754"/>
            <a:ext cx="4699464" cy="551275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Siamo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abituati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a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mostrare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il lato "social" della nostra vita: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filtri,successi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,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sorrisi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. Ma sotto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i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filtri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c'è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la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cenere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: le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nostre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stanchezze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,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i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fallimenti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, la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polvere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>
                <a:solidFill>
                  <a:schemeClr val="accent5">
                    <a:lumMod val="50000"/>
                    <a:alpha val="80000"/>
                  </a:schemeClr>
                </a:solidFill>
              </a:rPr>
              <a:t>La </a:t>
            </a:r>
            <a:r>
              <a:rPr lang="en-US" sz="3200" dirty="0" err="1">
                <a:solidFill>
                  <a:schemeClr val="accent5">
                    <a:lumMod val="50000"/>
                    <a:alpha val="80000"/>
                  </a:schemeClr>
                </a:solidFill>
              </a:rPr>
              <a:t>Quaresima</a:t>
            </a:r>
            <a:r>
              <a:rPr lang="en-US" sz="3200" dirty="0">
                <a:solidFill>
                  <a:schemeClr val="accent5">
                    <a:lumMod val="50000"/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5">
                    <a:lumMod val="50000"/>
                    <a:alpha val="80000"/>
                  </a:schemeClr>
                </a:solidFill>
              </a:rPr>
              <a:t>che</a:t>
            </a:r>
            <a:r>
              <a:rPr lang="en-US" sz="3200" dirty="0">
                <a:solidFill>
                  <a:schemeClr val="accent5">
                    <a:lumMod val="50000"/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5">
                    <a:lumMod val="50000"/>
                    <a:alpha val="80000"/>
                  </a:schemeClr>
                </a:solidFill>
              </a:rPr>
              <a:t>sta</a:t>
            </a:r>
            <a:r>
              <a:rPr lang="en-US" sz="3200" dirty="0">
                <a:solidFill>
                  <a:schemeClr val="accent5">
                    <a:lumMod val="50000"/>
                    <a:alpha val="80000"/>
                  </a:schemeClr>
                </a:solidFill>
              </a:rPr>
              <a:t> per </a:t>
            </a:r>
            <a:r>
              <a:rPr lang="en-US" sz="3200" dirty="0" err="1">
                <a:solidFill>
                  <a:schemeClr val="accent5">
                    <a:lumMod val="50000"/>
                    <a:alpha val="80000"/>
                  </a:schemeClr>
                </a:solidFill>
              </a:rPr>
              <a:t>iniziare</a:t>
            </a:r>
            <a:r>
              <a:rPr lang="en-US" sz="3200" dirty="0">
                <a:solidFill>
                  <a:schemeClr val="accent5">
                    <a:lumMod val="50000"/>
                    <a:alpha val="80000"/>
                  </a:schemeClr>
                </a:solidFill>
              </a:rPr>
              <a:t> non ci </a:t>
            </a:r>
            <a:r>
              <a:rPr lang="en-US" sz="3200" dirty="0" err="1">
                <a:solidFill>
                  <a:schemeClr val="accent5">
                    <a:lumMod val="50000"/>
                    <a:alpha val="80000"/>
                  </a:schemeClr>
                </a:solidFill>
              </a:rPr>
              <a:t>chiede</a:t>
            </a:r>
            <a:r>
              <a:rPr lang="en-US" sz="3200" dirty="0">
                <a:solidFill>
                  <a:schemeClr val="accent5">
                    <a:lumMod val="50000"/>
                    <a:alpha val="80000"/>
                  </a:schemeClr>
                </a:solidFill>
              </a:rPr>
              <a:t> di </a:t>
            </a:r>
            <a:r>
              <a:rPr lang="en-US" sz="3200" dirty="0" err="1">
                <a:solidFill>
                  <a:schemeClr val="accent5">
                    <a:lumMod val="50000"/>
                    <a:alpha val="80000"/>
                  </a:schemeClr>
                </a:solidFill>
              </a:rPr>
              <a:t>sembrare</a:t>
            </a:r>
            <a:r>
              <a:rPr lang="en-US" sz="3200" dirty="0">
                <a:solidFill>
                  <a:schemeClr val="accent5">
                    <a:lumMod val="50000"/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5">
                    <a:lumMod val="50000"/>
                    <a:alpha val="80000"/>
                  </a:schemeClr>
                </a:solidFill>
              </a:rPr>
              <a:t>perfetti</a:t>
            </a:r>
            <a:r>
              <a:rPr lang="en-US" sz="3200" dirty="0">
                <a:solidFill>
                  <a:schemeClr val="accent5">
                    <a:lumMod val="50000"/>
                    <a:alpha val="80000"/>
                  </a:schemeClr>
                </a:solidFill>
              </a:rPr>
              <a:t>. Dio ama </a:t>
            </a:r>
            <a:r>
              <a:rPr lang="en-US" sz="3200" dirty="0" err="1">
                <a:solidFill>
                  <a:schemeClr val="accent5">
                    <a:lumMod val="50000"/>
                    <a:alpha val="80000"/>
                  </a:schemeClr>
                </a:solidFill>
              </a:rPr>
              <a:t>ciò</a:t>
            </a:r>
            <a:r>
              <a:rPr lang="en-US" sz="3200" dirty="0">
                <a:solidFill>
                  <a:schemeClr val="accent5">
                    <a:lumMod val="50000"/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5">
                    <a:lumMod val="50000"/>
                    <a:alpha val="80000"/>
                  </a:schemeClr>
                </a:solidFill>
              </a:rPr>
              <a:t>che</a:t>
            </a:r>
            <a:r>
              <a:rPr lang="en-US" sz="3200" dirty="0">
                <a:solidFill>
                  <a:schemeClr val="accent5">
                    <a:lumMod val="50000"/>
                    <a:alpha val="80000"/>
                  </a:schemeClr>
                </a:solidFill>
              </a:rPr>
              <a:t> è </a:t>
            </a:r>
            <a:r>
              <a:rPr lang="en-US" sz="3200" dirty="0" err="1">
                <a:solidFill>
                  <a:schemeClr val="accent5">
                    <a:lumMod val="50000"/>
                    <a:alpha val="80000"/>
                  </a:schemeClr>
                </a:solidFill>
              </a:rPr>
              <a:t>vero</a:t>
            </a:r>
            <a:r>
              <a:rPr lang="en-US" sz="3200" dirty="0">
                <a:solidFill>
                  <a:schemeClr val="accent5">
                    <a:lumMod val="50000"/>
                    <a:alpha val="80000"/>
                  </a:schemeClr>
                </a:solidFill>
              </a:rPr>
              <a:t>, non </a:t>
            </a:r>
            <a:r>
              <a:rPr lang="en-US" sz="3200" dirty="0" err="1">
                <a:solidFill>
                  <a:schemeClr val="accent5">
                    <a:lumMod val="50000"/>
                    <a:alpha val="80000"/>
                  </a:schemeClr>
                </a:solidFill>
              </a:rPr>
              <a:t>ciò</a:t>
            </a:r>
            <a:r>
              <a:rPr lang="en-US" sz="3200" dirty="0">
                <a:solidFill>
                  <a:schemeClr val="accent5">
                    <a:lumMod val="50000"/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5">
                    <a:lumMod val="50000"/>
                    <a:alpha val="80000"/>
                  </a:schemeClr>
                </a:solidFill>
              </a:rPr>
              <a:t>che</a:t>
            </a:r>
            <a:r>
              <a:rPr lang="en-US" sz="3200" dirty="0">
                <a:solidFill>
                  <a:schemeClr val="accent5">
                    <a:lumMod val="50000"/>
                    <a:alpha val="80000"/>
                  </a:schemeClr>
                </a:solidFill>
              </a:rPr>
              <a:t> è </a:t>
            </a:r>
            <a:r>
              <a:rPr lang="en-US" sz="3200" dirty="0" err="1">
                <a:solidFill>
                  <a:schemeClr val="accent5">
                    <a:lumMod val="50000"/>
                    <a:alpha val="80000"/>
                  </a:schemeClr>
                </a:solidFill>
              </a:rPr>
              <a:t>perfetto</a:t>
            </a:r>
            <a:r>
              <a:rPr lang="en-US" sz="3200" dirty="0">
                <a:solidFill>
                  <a:schemeClr val="accent5">
                    <a:lumMod val="50000"/>
                    <a:alpha val="80000"/>
                  </a:schemeClr>
                </a:solidFill>
              </a:rPr>
              <a:t>.</a:t>
            </a:r>
          </a:p>
        </p:txBody>
      </p:sp>
      <p:sp>
        <p:nvSpPr>
          <p:cNvPr id="2063" name="!!dot graphic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4149" y="5775082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065" name="!!Straight Connector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0557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98" name="Slide Background Fill">
            <a:extLst>
              <a:ext uri="{FF2B5EF4-FFF2-40B4-BE49-F238E27FC236}">
                <a16:creationId xmlns:a16="http://schemas.microsoft.com/office/drawing/2014/main" id="{7D07B7BC-3270-4CF3-A7AA-0937908AD5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099" name="Group 3080">
            <a:extLst>
              <a:ext uri="{FF2B5EF4-FFF2-40B4-BE49-F238E27FC236}">
                <a16:creationId xmlns:a16="http://schemas.microsoft.com/office/drawing/2014/main" id="{F25CF9F0-F8C1-414D-B348-B5FA27CCE6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6858000"/>
            <a:chOff x="651279" y="598259"/>
            <a:chExt cx="10889442" cy="5680742"/>
          </a:xfrm>
        </p:grpSpPr>
        <p:sp>
          <p:nvSpPr>
            <p:cNvPr id="3100" name="Color">
              <a:extLst>
                <a:ext uri="{FF2B5EF4-FFF2-40B4-BE49-F238E27FC236}">
                  <a16:creationId xmlns:a16="http://schemas.microsoft.com/office/drawing/2014/main" id="{C1E318F7-B291-4FDB-985C-DB1629D67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01" name="Color">
              <a:extLst>
                <a:ext uri="{FF2B5EF4-FFF2-40B4-BE49-F238E27FC236}">
                  <a16:creationId xmlns:a16="http://schemas.microsoft.com/office/drawing/2014/main" id="{37E06338-E21A-4BCF-BAD5-9E9C1121DA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3074" name="Picture 2" descr="Quaresima di fraternità 2026 - Diocesi di Cuneo-Fossano">
            <a:extLst>
              <a:ext uri="{FF2B5EF4-FFF2-40B4-BE49-F238E27FC236}">
                <a16:creationId xmlns:a16="http://schemas.microsoft.com/office/drawing/2014/main" id="{2460E89D-2B44-A6F1-916E-BD187FD3F7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24"/>
          <a:stretch>
            <a:fillRect/>
          </a:stretch>
        </p:blipFill>
        <p:spPr bwMode="auto">
          <a:xfrm>
            <a:off x="859867" y="2197387"/>
            <a:ext cx="5196543" cy="3903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02" name="Group 3084">
            <a:extLst>
              <a:ext uri="{FF2B5EF4-FFF2-40B4-BE49-F238E27FC236}">
                <a16:creationId xmlns:a16="http://schemas.microsoft.com/office/drawing/2014/main" id="{B21CE605-3A03-402B-BB38-A81222A0BE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3103" name="Freeform: Shape 3085">
              <a:extLst>
                <a:ext uri="{FF2B5EF4-FFF2-40B4-BE49-F238E27FC236}">
                  <a16:creationId xmlns:a16="http://schemas.microsoft.com/office/drawing/2014/main" id="{EC27C7F5-25D6-4030-88D6-FDD42629F6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4" name="Freeform: Shape 3086">
              <a:extLst>
                <a:ext uri="{FF2B5EF4-FFF2-40B4-BE49-F238E27FC236}">
                  <a16:creationId xmlns:a16="http://schemas.microsoft.com/office/drawing/2014/main" id="{27FFAF58-47B3-4979-854A-961A54F721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8" name="Freeform: Shape 3087">
              <a:extLst>
                <a:ext uri="{FF2B5EF4-FFF2-40B4-BE49-F238E27FC236}">
                  <a16:creationId xmlns:a16="http://schemas.microsoft.com/office/drawing/2014/main" id="{5790E1CE-5AF7-4666-8A98-695A942CB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5" name="Freeform: Shape 3088">
              <a:extLst>
                <a:ext uri="{FF2B5EF4-FFF2-40B4-BE49-F238E27FC236}">
                  <a16:creationId xmlns:a16="http://schemas.microsoft.com/office/drawing/2014/main" id="{47352469-6A4A-46CB-A5D7-3FB2CE6597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6" name="Freeform: Shape 3089">
              <a:extLst>
                <a:ext uri="{FF2B5EF4-FFF2-40B4-BE49-F238E27FC236}">
                  <a16:creationId xmlns:a16="http://schemas.microsoft.com/office/drawing/2014/main" id="{50526BE3-3011-4473-BF37-E41AC2354E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7" name="Freeform: Shape 3090">
              <a:extLst>
                <a:ext uri="{FF2B5EF4-FFF2-40B4-BE49-F238E27FC236}">
                  <a16:creationId xmlns:a16="http://schemas.microsoft.com/office/drawing/2014/main" id="{EEDF85AF-945D-4F82-95F6-BEDCBE6DA1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8" name="Freeform: Shape 3091">
              <a:extLst>
                <a:ext uri="{FF2B5EF4-FFF2-40B4-BE49-F238E27FC236}">
                  <a16:creationId xmlns:a16="http://schemas.microsoft.com/office/drawing/2014/main" id="{0FE8AFB9-0F63-4CDE-822A-06D83023DD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E6F625BA-2987-B265-2598-8E910822CC65}"/>
              </a:ext>
            </a:extLst>
          </p:cNvPr>
          <p:cNvSpPr txBox="1"/>
          <p:nvPr/>
        </p:nvSpPr>
        <p:spPr>
          <a:xfrm>
            <a:off x="6374463" y="539646"/>
            <a:ext cx="4789406" cy="55609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600" dirty="0">
                <a:solidFill>
                  <a:schemeClr val="bg1"/>
                </a:solidFill>
              </a:rPr>
              <a:t>Signore, </a:t>
            </a:r>
            <a:r>
              <a:rPr lang="en-US" sz="3600" dirty="0" err="1">
                <a:solidFill>
                  <a:schemeClr val="bg1"/>
                </a:solidFill>
              </a:rPr>
              <a:t>eccoci</a:t>
            </a:r>
            <a:r>
              <a:rPr lang="en-US" sz="3600" dirty="0">
                <a:solidFill>
                  <a:schemeClr val="bg1"/>
                </a:solidFill>
              </a:rPr>
              <a:t> qui con le mani </a:t>
            </a:r>
            <a:r>
              <a:rPr lang="en-US" sz="3600" dirty="0" err="1">
                <a:solidFill>
                  <a:schemeClr val="bg1"/>
                </a:solidFill>
              </a:rPr>
              <a:t>sporche</a:t>
            </a:r>
            <a:r>
              <a:rPr lang="en-US" sz="3600" dirty="0">
                <a:solidFill>
                  <a:schemeClr val="bg1"/>
                </a:solidFill>
              </a:rPr>
              <a:t> di vita e il </a:t>
            </a:r>
            <a:r>
              <a:rPr lang="en-US" sz="3600" dirty="0" err="1">
                <a:solidFill>
                  <a:schemeClr val="bg1"/>
                </a:solidFill>
              </a:rPr>
              <a:t>cuore</a:t>
            </a:r>
            <a:r>
              <a:rPr lang="en-US" sz="3600" dirty="0">
                <a:solidFill>
                  <a:schemeClr val="bg1"/>
                </a:solidFill>
              </a:rPr>
              <a:t> un po' pesante. Ti </a:t>
            </a:r>
            <a:r>
              <a:rPr lang="en-US" sz="3600" dirty="0" err="1">
                <a:solidFill>
                  <a:schemeClr val="bg1"/>
                </a:solidFill>
              </a:rPr>
              <a:t>offriamo</a:t>
            </a:r>
            <a:r>
              <a:rPr lang="en-US" sz="3600" dirty="0">
                <a:solidFill>
                  <a:schemeClr val="bg1"/>
                </a:solidFill>
              </a:rPr>
              <a:t> la nostra </a:t>
            </a:r>
            <a:r>
              <a:rPr lang="en-US" sz="3600" dirty="0" err="1">
                <a:solidFill>
                  <a:schemeClr val="bg1"/>
                </a:solidFill>
              </a:rPr>
              <a:t>verità</a:t>
            </a:r>
            <a:r>
              <a:rPr lang="en-US" sz="3600" dirty="0">
                <a:solidFill>
                  <a:schemeClr val="bg1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600" dirty="0">
                <a:solidFill>
                  <a:schemeClr val="bg1"/>
                </a:solidFill>
              </a:rPr>
              <a:t> Non </a:t>
            </a:r>
            <a:r>
              <a:rPr lang="en-US" sz="3600" dirty="0" err="1">
                <a:solidFill>
                  <a:schemeClr val="bg1"/>
                </a:solidFill>
              </a:rPr>
              <a:t>permettere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che</a:t>
            </a:r>
            <a:r>
              <a:rPr lang="en-US" sz="3600" dirty="0">
                <a:solidFill>
                  <a:schemeClr val="bg1"/>
                </a:solidFill>
              </a:rPr>
              <a:t> la </a:t>
            </a:r>
            <a:r>
              <a:rPr lang="en-US" sz="3600" dirty="0" err="1">
                <a:solidFill>
                  <a:schemeClr val="bg1"/>
                </a:solidFill>
              </a:rPr>
              <a:t>cenere</a:t>
            </a:r>
            <a:r>
              <a:rPr lang="en-US" sz="3600" dirty="0">
                <a:solidFill>
                  <a:schemeClr val="bg1"/>
                </a:solidFill>
              </a:rPr>
              <a:t> ci </a:t>
            </a:r>
            <a:r>
              <a:rPr lang="en-US" sz="3600" dirty="0" err="1">
                <a:solidFill>
                  <a:schemeClr val="bg1"/>
                </a:solidFill>
              </a:rPr>
              <a:t>faccia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paura</a:t>
            </a:r>
            <a:r>
              <a:rPr lang="en-US" sz="3600" dirty="0">
                <a:solidFill>
                  <a:schemeClr val="bg1"/>
                </a:solidFill>
              </a:rPr>
              <a:t>, ma </a:t>
            </a:r>
            <a:r>
              <a:rPr lang="en-US" sz="3600" dirty="0" err="1">
                <a:solidFill>
                  <a:schemeClr val="bg1"/>
                </a:solidFill>
              </a:rPr>
              <a:t>trasformala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nel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terreno</a:t>
            </a:r>
            <a:r>
              <a:rPr lang="en-US" sz="3600" dirty="0">
                <a:solidFill>
                  <a:schemeClr val="bg1"/>
                </a:solidFill>
              </a:rPr>
              <a:t> fertile dove Tu </a:t>
            </a:r>
            <a:r>
              <a:rPr lang="en-US" sz="3600" dirty="0" err="1">
                <a:solidFill>
                  <a:schemeClr val="bg1"/>
                </a:solidFill>
              </a:rPr>
              <a:t>puoi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seminare</a:t>
            </a:r>
            <a:r>
              <a:rPr lang="en-US" sz="3600" dirty="0">
                <a:solidFill>
                  <a:schemeClr val="bg1"/>
                </a:solidFill>
              </a:rPr>
              <a:t> vita </a:t>
            </a:r>
            <a:r>
              <a:rPr lang="en-US" sz="3600" dirty="0" err="1">
                <a:solidFill>
                  <a:schemeClr val="bg1"/>
                </a:solidFill>
              </a:rPr>
              <a:t>nuova</a:t>
            </a:r>
            <a:r>
              <a:rPr lang="en-US" sz="3600" dirty="0">
                <a:solidFill>
                  <a:schemeClr val="bg1"/>
                </a:solidFill>
              </a:rPr>
              <a:t>. Amen.</a:t>
            </a:r>
          </a:p>
        </p:txBody>
      </p:sp>
    </p:spTree>
    <p:extLst>
      <p:ext uri="{BB962C8B-B14F-4D97-AF65-F5344CB8AC3E}">
        <p14:creationId xmlns:p14="http://schemas.microsoft.com/office/powerpoint/2010/main" val="2814165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7" name="Rectangle 5126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29" name="Oval 5128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2965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È davvero importante fare l'elemosina?">
            <a:extLst>
              <a:ext uri="{FF2B5EF4-FFF2-40B4-BE49-F238E27FC236}">
                <a16:creationId xmlns:a16="http://schemas.microsoft.com/office/drawing/2014/main" id="{B4283BC6-026A-FF3A-9AF6-8907DE283F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2" r="22502"/>
          <a:stretch>
            <a:fillRect/>
          </a:stretch>
        </p:blipFill>
        <p:spPr bwMode="auto">
          <a:xfrm>
            <a:off x="505419" y="511374"/>
            <a:ext cx="5306446" cy="5306446"/>
          </a:xfrm>
          <a:custGeom>
            <a:avLst/>
            <a:gdLst/>
            <a:ahLst/>
            <a:cxnLst/>
            <a:rect l="l" t="t" r="r" b="b"/>
            <a:pathLst>
              <a:path w="1838528" h="1838528">
                <a:moveTo>
                  <a:pt x="919264" y="0"/>
                </a:moveTo>
                <a:cubicBezTo>
                  <a:pt x="1426959" y="0"/>
                  <a:pt x="1838528" y="411569"/>
                  <a:pt x="1838528" y="919264"/>
                </a:cubicBezTo>
                <a:cubicBezTo>
                  <a:pt x="1838528" y="1426959"/>
                  <a:pt x="1426959" y="1838528"/>
                  <a:pt x="919264" y="1838528"/>
                </a:cubicBezTo>
                <a:cubicBezTo>
                  <a:pt x="411569" y="1838528"/>
                  <a:pt x="0" y="1426959"/>
                  <a:pt x="0" y="919264"/>
                </a:cubicBezTo>
                <a:cubicBezTo>
                  <a:pt x="0" y="411569"/>
                  <a:pt x="411569" y="0"/>
                  <a:pt x="91926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1" name="!!plus graphic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956" y="703679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1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133" name="!!circle graphic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753" y="1562696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1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80FDF6EC-30C1-F2A0-E005-94A39EEF07ED}"/>
              </a:ext>
            </a:extLst>
          </p:cNvPr>
          <p:cNvSpPr txBox="1"/>
          <p:nvPr/>
        </p:nvSpPr>
        <p:spPr>
          <a:xfrm>
            <a:off x="5811865" y="325464"/>
            <a:ext cx="6245816" cy="640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200" b="1" dirty="0">
                <a:solidFill>
                  <a:schemeClr val="tx1">
                    <a:alpha val="80000"/>
                  </a:schemeClr>
                </a:solidFill>
              </a:rPr>
              <a:t>Vangelo (Matteo 6, 1-6. 16-18)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«In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quel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tempo, Gesù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disse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ai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suoi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discepoli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: "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Guardatevi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dal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praticare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la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vostra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giustizia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davanti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agli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uomini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per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essere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ammirati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da loro,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altrimenti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non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avrete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ricompensa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presso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il Padre vostro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che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è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nei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cieli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.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Dunque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,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quando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fai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l'elemosina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, non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suonare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la tromba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davanti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a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te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, come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fanno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gli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ipocriti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nelle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sinagoghe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e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nelle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strade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, per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essere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lodati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dalla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gente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. In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verità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io vi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dico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: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hanno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già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ricevuto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la loro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ricompensa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.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Invece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,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mentre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tu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fai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l'elemosina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, non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sappia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la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tua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sinistra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ciò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che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fa la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tua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destra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,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perché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la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tua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elemosina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resti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nel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segreto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; e il Padre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tuo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,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che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vede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nel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segreto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,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ti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alpha val="80000"/>
                  </a:schemeClr>
                </a:solidFill>
              </a:rPr>
              <a:t>ricompenserà</a:t>
            </a: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5135" name="!!dot graphic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4149" y="5775082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5137" name="!!Straight Connector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731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Slide Background Fill">
            <a:extLst>
              <a:ext uri="{FF2B5EF4-FFF2-40B4-BE49-F238E27FC236}">
                <a16:creationId xmlns:a16="http://schemas.microsoft.com/office/drawing/2014/main" id="{7D07B7BC-3270-4CF3-A7AA-0937908AD5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105" name="Group 4104">
            <a:extLst>
              <a:ext uri="{FF2B5EF4-FFF2-40B4-BE49-F238E27FC236}">
                <a16:creationId xmlns:a16="http://schemas.microsoft.com/office/drawing/2014/main" id="{F25CF9F0-F8C1-414D-B348-B5FA27CCE6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6858000"/>
            <a:chOff x="651279" y="598259"/>
            <a:chExt cx="10889442" cy="5680742"/>
          </a:xfrm>
        </p:grpSpPr>
        <p:sp>
          <p:nvSpPr>
            <p:cNvPr id="4106" name="Color">
              <a:extLst>
                <a:ext uri="{FF2B5EF4-FFF2-40B4-BE49-F238E27FC236}">
                  <a16:creationId xmlns:a16="http://schemas.microsoft.com/office/drawing/2014/main" id="{C1E318F7-B291-4FDB-985C-DB1629D67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07" name="Color">
              <a:extLst>
                <a:ext uri="{FF2B5EF4-FFF2-40B4-BE49-F238E27FC236}">
                  <a16:creationId xmlns:a16="http://schemas.microsoft.com/office/drawing/2014/main" id="{37E06338-E21A-4BCF-BAD5-9E9C1121DA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098" name="Picture 2" descr="Preghiera corale per l'Italia - SanGiovanniRotondoNET.it: la città in rete!">
            <a:extLst>
              <a:ext uri="{FF2B5EF4-FFF2-40B4-BE49-F238E27FC236}">
                <a16:creationId xmlns:a16="http://schemas.microsoft.com/office/drawing/2014/main" id="{49CD4DCC-74F8-65BA-F2B9-41B1C5105B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78" r="16948" b="2"/>
          <a:stretch>
            <a:fillRect/>
          </a:stretch>
        </p:blipFill>
        <p:spPr bwMode="auto">
          <a:xfrm>
            <a:off x="859867" y="2197387"/>
            <a:ext cx="3682153" cy="2765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109" name="Group 4108">
            <a:extLst>
              <a:ext uri="{FF2B5EF4-FFF2-40B4-BE49-F238E27FC236}">
                <a16:creationId xmlns:a16="http://schemas.microsoft.com/office/drawing/2014/main" id="{B21CE605-3A03-402B-BB38-A81222A0BE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4110" name="Freeform: Shape 4109">
              <a:extLst>
                <a:ext uri="{FF2B5EF4-FFF2-40B4-BE49-F238E27FC236}">
                  <a16:creationId xmlns:a16="http://schemas.microsoft.com/office/drawing/2014/main" id="{EC27C7F5-25D6-4030-88D6-FDD42629F6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1" name="Freeform: Shape 4110">
              <a:extLst>
                <a:ext uri="{FF2B5EF4-FFF2-40B4-BE49-F238E27FC236}">
                  <a16:creationId xmlns:a16="http://schemas.microsoft.com/office/drawing/2014/main" id="{27FFAF58-47B3-4979-854A-961A54F721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2" name="Freeform: Shape 4111">
              <a:extLst>
                <a:ext uri="{FF2B5EF4-FFF2-40B4-BE49-F238E27FC236}">
                  <a16:creationId xmlns:a16="http://schemas.microsoft.com/office/drawing/2014/main" id="{5790E1CE-5AF7-4666-8A98-695A942CB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3" name="Freeform: Shape 4112">
              <a:extLst>
                <a:ext uri="{FF2B5EF4-FFF2-40B4-BE49-F238E27FC236}">
                  <a16:creationId xmlns:a16="http://schemas.microsoft.com/office/drawing/2014/main" id="{47352469-6A4A-46CB-A5D7-3FB2CE6597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4" name="Freeform: Shape 4113">
              <a:extLst>
                <a:ext uri="{FF2B5EF4-FFF2-40B4-BE49-F238E27FC236}">
                  <a16:creationId xmlns:a16="http://schemas.microsoft.com/office/drawing/2014/main" id="{50526BE3-3011-4473-BF37-E41AC2354E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5" name="Freeform: Shape 4114">
              <a:extLst>
                <a:ext uri="{FF2B5EF4-FFF2-40B4-BE49-F238E27FC236}">
                  <a16:creationId xmlns:a16="http://schemas.microsoft.com/office/drawing/2014/main" id="{EEDF85AF-945D-4F82-95F6-BEDCBE6DA1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6" name="Freeform: Shape 4115">
              <a:extLst>
                <a:ext uri="{FF2B5EF4-FFF2-40B4-BE49-F238E27FC236}">
                  <a16:creationId xmlns:a16="http://schemas.microsoft.com/office/drawing/2014/main" id="{0FE8AFB9-0F63-4CDE-822A-06D83023DD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D745956-52BE-38A9-5E4B-238174255F1E}"/>
              </a:ext>
            </a:extLst>
          </p:cNvPr>
          <p:cNvSpPr txBox="1"/>
          <p:nvPr/>
        </p:nvSpPr>
        <p:spPr>
          <a:xfrm>
            <a:off x="4860072" y="0"/>
            <a:ext cx="7305806" cy="66781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600" dirty="0">
                <a:solidFill>
                  <a:schemeClr val="bg1"/>
                </a:solidFill>
              </a:rPr>
              <a:t>E </a:t>
            </a:r>
            <a:r>
              <a:rPr lang="en-US" sz="3600" dirty="0" err="1">
                <a:solidFill>
                  <a:schemeClr val="bg1"/>
                </a:solidFill>
              </a:rPr>
              <a:t>quando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pregate</a:t>
            </a:r>
            <a:r>
              <a:rPr lang="en-US" sz="3600" dirty="0">
                <a:solidFill>
                  <a:schemeClr val="bg1"/>
                </a:solidFill>
              </a:rPr>
              <a:t>, non </a:t>
            </a:r>
            <a:r>
              <a:rPr lang="en-US" sz="3600" dirty="0" err="1">
                <a:solidFill>
                  <a:schemeClr val="bg1"/>
                </a:solidFill>
              </a:rPr>
              <a:t>siate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simili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agli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ipocriti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che</a:t>
            </a:r>
            <a:r>
              <a:rPr lang="en-US" sz="3600" dirty="0">
                <a:solidFill>
                  <a:schemeClr val="bg1"/>
                </a:solidFill>
              </a:rPr>
              <a:t>, </a:t>
            </a:r>
            <a:r>
              <a:rPr lang="en-US" sz="3600" dirty="0" err="1">
                <a:solidFill>
                  <a:schemeClr val="bg1"/>
                </a:solidFill>
              </a:rPr>
              <a:t>nelle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sinagoghe</a:t>
            </a:r>
            <a:r>
              <a:rPr lang="en-US" sz="3600" dirty="0">
                <a:solidFill>
                  <a:schemeClr val="bg1"/>
                </a:solidFill>
              </a:rPr>
              <a:t> e </a:t>
            </a:r>
            <a:r>
              <a:rPr lang="en-US" sz="3600" dirty="0" err="1">
                <a:solidFill>
                  <a:schemeClr val="bg1"/>
                </a:solidFill>
              </a:rPr>
              <a:t>negli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angoli</a:t>
            </a:r>
            <a:r>
              <a:rPr lang="en-US" sz="3600" dirty="0">
                <a:solidFill>
                  <a:schemeClr val="bg1"/>
                </a:solidFill>
              </a:rPr>
              <a:t> delle </a:t>
            </a:r>
            <a:r>
              <a:rPr lang="en-US" sz="3600" dirty="0" err="1">
                <a:solidFill>
                  <a:schemeClr val="bg1"/>
                </a:solidFill>
              </a:rPr>
              <a:t>piazze</a:t>
            </a:r>
            <a:r>
              <a:rPr lang="en-US" sz="3600" dirty="0">
                <a:solidFill>
                  <a:schemeClr val="bg1"/>
                </a:solidFill>
              </a:rPr>
              <a:t>, </a:t>
            </a:r>
            <a:r>
              <a:rPr lang="en-US" sz="3600" dirty="0" err="1">
                <a:solidFill>
                  <a:schemeClr val="bg1"/>
                </a:solidFill>
              </a:rPr>
              <a:t>amano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pregare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stando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ritti</a:t>
            </a:r>
            <a:r>
              <a:rPr lang="en-US" sz="3600" dirty="0">
                <a:solidFill>
                  <a:schemeClr val="bg1"/>
                </a:solidFill>
              </a:rPr>
              <a:t>, per </a:t>
            </a:r>
            <a:r>
              <a:rPr lang="en-US" sz="3600" dirty="0" err="1">
                <a:solidFill>
                  <a:schemeClr val="bg1"/>
                </a:solidFill>
              </a:rPr>
              <a:t>essere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visti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dalla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gente</a:t>
            </a:r>
            <a:r>
              <a:rPr lang="en-US" sz="3600" dirty="0">
                <a:solidFill>
                  <a:schemeClr val="bg1"/>
                </a:solidFill>
              </a:rPr>
              <a:t>. In </a:t>
            </a:r>
            <a:r>
              <a:rPr lang="en-US" sz="3600" dirty="0" err="1">
                <a:solidFill>
                  <a:schemeClr val="bg1"/>
                </a:solidFill>
              </a:rPr>
              <a:t>verità</a:t>
            </a:r>
            <a:r>
              <a:rPr lang="en-US" sz="3600" dirty="0">
                <a:solidFill>
                  <a:schemeClr val="bg1"/>
                </a:solidFill>
              </a:rPr>
              <a:t> io vi </a:t>
            </a:r>
            <a:r>
              <a:rPr lang="en-US" sz="3600" dirty="0" err="1">
                <a:solidFill>
                  <a:schemeClr val="bg1"/>
                </a:solidFill>
              </a:rPr>
              <a:t>dico</a:t>
            </a:r>
            <a:r>
              <a:rPr lang="en-US" sz="3600" dirty="0">
                <a:solidFill>
                  <a:schemeClr val="bg1"/>
                </a:solidFill>
              </a:rPr>
              <a:t>: </a:t>
            </a:r>
            <a:r>
              <a:rPr lang="en-US" sz="3600" dirty="0" err="1">
                <a:solidFill>
                  <a:schemeClr val="bg1"/>
                </a:solidFill>
              </a:rPr>
              <a:t>hanno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già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ricevuto</a:t>
            </a:r>
            <a:r>
              <a:rPr lang="en-US" sz="3600" dirty="0">
                <a:solidFill>
                  <a:schemeClr val="bg1"/>
                </a:solidFill>
              </a:rPr>
              <a:t> la loro </a:t>
            </a:r>
            <a:r>
              <a:rPr lang="en-US" sz="3600" dirty="0" err="1">
                <a:solidFill>
                  <a:schemeClr val="bg1"/>
                </a:solidFill>
              </a:rPr>
              <a:t>ricompensa</a:t>
            </a:r>
            <a:r>
              <a:rPr lang="en-US" sz="3600" dirty="0">
                <a:solidFill>
                  <a:schemeClr val="bg1"/>
                </a:solidFill>
              </a:rPr>
              <a:t>. </a:t>
            </a:r>
            <a:r>
              <a:rPr lang="en-US" sz="3600" dirty="0" err="1">
                <a:solidFill>
                  <a:schemeClr val="bg1"/>
                </a:solidFill>
              </a:rPr>
              <a:t>Invece</a:t>
            </a:r>
            <a:r>
              <a:rPr lang="en-US" sz="3600" dirty="0">
                <a:solidFill>
                  <a:schemeClr val="bg1"/>
                </a:solidFill>
              </a:rPr>
              <a:t>, </a:t>
            </a:r>
            <a:r>
              <a:rPr lang="en-US" sz="3600" dirty="0" err="1">
                <a:solidFill>
                  <a:schemeClr val="bg1"/>
                </a:solidFill>
              </a:rPr>
              <a:t>quando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tu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preghi</a:t>
            </a:r>
            <a:r>
              <a:rPr lang="en-US" sz="3600" dirty="0">
                <a:solidFill>
                  <a:schemeClr val="bg1"/>
                </a:solidFill>
              </a:rPr>
              <a:t>, </a:t>
            </a:r>
            <a:r>
              <a:rPr lang="en-US" sz="3600" dirty="0" err="1">
                <a:solidFill>
                  <a:schemeClr val="bg1"/>
                </a:solidFill>
              </a:rPr>
              <a:t>entra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nella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tua</a:t>
            </a:r>
            <a:r>
              <a:rPr lang="en-US" sz="3600" dirty="0">
                <a:solidFill>
                  <a:schemeClr val="bg1"/>
                </a:solidFill>
              </a:rPr>
              <a:t> camera, </a:t>
            </a:r>
            <a:r>
              <a:rPr lang="en-US" sz="3600" dirty="0" err="1">
                <a:solidFill>
                  <a:schemeClr val="bg1"/>
                </a:solidFill>
              </a:rPr>
              <a:t>chiudi</a:t>
            </a:r>
            <a:r>
              <a:rPr lang="en-US" sz="3600" dirty="0">
                <a:solidFill>
                  <a:schemeClr val="bg1"/>
                </a:solidFill>
              </a:rPr>
              <a:t> la porta e </a:t>
            </a:r>
            <a:r>
              <a:rPr lang="en-US" sz="3600" dirty="0" err="1">
                <a:solidFill>
                  <a:schemeClr val="bg1"/>
                </a:solidFill>
              </a:rPr>
              <a:t>prega</a:t>
            </a:r>
            <a:r>
              <a:rPr lang="en-US" sz="3600" dirty="0">
                <a:solidFill>
                  <a:schemeClr val="bg1"/>
                </a:solidFill>
              </a:rPr>
              <a:t> il Padre </a:t>
            </a:r>
            <a:r>
              <a:rPr lang="en-US" sz="3600" dirty="0" err="1">
                <a:solidFill>
                  <a:schemeClr val="bg1"/>
                </a:solidFill>
              </a:rPr>
              <a:t>tuo</a:t>
            </a:r>
            <a:r>
              <a:rPr lang="en-US" sz="3600" dirty="0">
                <a:solidFill>
                  <a:schemeClr val="bg1"/>
                </a:solidFill>
              </a:rPr>
              <a:t>, </a:t>
            </a:r>
            <a:r>
              <a:rPr lang="en-US" sz="3600" dirty="0" err="1">
                <a:solidFill>
                  <a:schemeClr val="bg1"/>
                </a:solidFill>
              </a:rPr>
              <a:t>che</a:t>
            </a:r>
            <a:r>
              <a:rPr lang="en-US" sz="3600" dirty="0">
                <a:solidFill>
                  <a:schemeClr val="bg1"/>
                </a:solidFill>
              </a:rPr>
              <a:t> è </a:t>
            </a:r>
            <a:r>
              <a:rPr lang="en-US" sz="3600" dirty="0" err="1">
                <a:solidFill>
                  <a:schemeClr val="bg1"/>
                </a:solidFill>
              </a:rPr>
              <a:t>nel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segreto</a:t>
            </a:r>
            <a:r>
              <a:rPr lang="en-US" sz="3600" dirty="0">
                <a:solidFill>
                  <a:schemeClr val="bg1"/>
                </a:solidFill>
              </a:rPr>
              <a:t>; e il Padre </a:t>
            </a:r>
            <a:r>
              <a:rPr lang="en-US" sz="3600" dirty="0" err="1">
                <a:solidFill>
                  <a:schemeClr val="bg1"/>
                </a:solidFill>
              </a:rPr>
              <a:t>tuo</a:t>
            </a:r>
            <a:r>
              <a:rPr lang="en-US" sz="3600" dirty="0">
                <a:solidFill>
                  <a:schemeClr val="bg1"/>
                </a:solidFill>
              </a:rPr>
              <a:t>, </a:t>
            </a:r>
            <a:r>
              <a:rPr lang="en-US" sz="3600" dirty="0" err="1">
                <a:solidFill>
                  <a:schemeClr val="bg1"/>
                </a:solidFill>
              </a:rPr>
              <a:t>che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vede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nel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segreto</a:t>
            </a:r>
            <a:r>
              <a:rPr lang="en-US" sz="3600" dirty="0">
                <a:solidFill>
                  <a:schemeClr val="bg1"/>
                </a:solidFill>
              </a:rPr>
              <a:t>, </a:t>
            </a:r>
            <a:r>
              <a:rPr lang="en-US" sz="3600" dirty="0" err="1">
                <a:solidFill>
                  <a:schemeClr val="bg1"/>
                </a:solidFill>
              </a:rPr>
              <a:t>ti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ricompenserà</a:t>
            </a:r>
            <a:r>
              <a:rPr lang="en-US" sz="36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04011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66" name="Slide Background Fill">
            <a:extLst>
              <a:ext uri="{FF2B5EF4-FFF2-40B4-BE49-F238E27FC236}">
                <a16:creationId xmlns:a16="http://schemas.microsoft.com/office/drawing/2014/main" id="{7D07B7BC-3270-4CF3-A7AA-0937908AD5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168" name="Group 6167">
            <a:extLst>
              <a:ext uri="{FF2B5EF4-FFF2-40B4-BE49-F238E27FC236}">
                <a16:creationId xmlns:a16="http://schemas.microsoft.com/office/drawing/2014/main" id="{F25CF9F0-F8C1-414D-B348-B5FA27CCE6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6858000"/>
            <a:chOff x="651279" y="598259"/>
            <a:chExt cx="10889442" cy="5680742"/>
          </a:xfrm>
        </p:grpSpPr>
        <p:sp>
          <p:nvSpPr>
            <p:cNvPr id="6169" name="Color">
              <a:extLst>
                <a:ext uri="{FF2B5EF4-FFF2-40B4-BE49-F238E27FC236}">
                  <a16:creationId xmlns:a16="http://schemas.microsoft.com/office/drawing/2014/main" id="{C1E318F7-B291-4FDB-985C-DB1629D67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70" name="Color">
              <a:extLst>
                <a:ext uri="{FF2B5EF4-FFF2-40B4-BE49-F238E27FC236}">
                  <a16:creationId xmlns:a16="http://schemas.microsoft.com/office/drawing/2014/main" id="{37E06338-E21A-4BCF-BAD5-9E9C1121DA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6146" name="Picture 2" descr="Il digiuno proposto dalla Madonna di Medjugorje - Holyblog">
            <a:extLst>
              <a:ext uri="{FF2B5EF4-FFF2-40B4-BE49-F238E27FC236}">
                <a16:creationId xmlns:a16="http://schemas.microsoft.com/office/drawing/2014/main" id="{0FC71E69-EE07-1B01-586E-1E48636F95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" r="11285" b="1"/>
          <a:stretch>
            <a:fillRect/>
          </a:stretch>
        </p:blipFill>
        <p:spPr bwMode="auto">
          <a:xfrm>
            <a:off x="876449" y="2112507"/>
            <a:ext cx="3881532" cy="2915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172" name="Group 6171">
            <a:extLst>
              <a:ext uri="{FF2B5EF4-FFF2-40B4-BE49-F238E27FC236}">
                <a16:creationId xmlns:a16="http://schemas.microsoft.com/office/drawing/2014/main" id="{B21CE605-3A03-402B-BB38-A81222A0BE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6173" name="Freeform: Shape 6172">
              <a:extLst>
                <a:ext uri="{FF2B5EF4-FFF2-40B4-BE49-F238E27FC236}">
                  <a16:creationId xmlns:a16="http://schemas.microsoft.com/office/drawing/2014/main" id="{EC27C7F5-25D6-4030-88D6-FDD42629F6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74" name="Freeform: Shape 6173">
              <a:extLst>
                <a:ext uri="{FF2B5EF4-FFF2-40B4-BE49-F238E27FC236}">
                  <a16:creationId xmlns:a16="http://schemas.microsoft.com/office/drawing/2014/main" id="{27FFAF58-47B3-4979-854A-961A54F721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75" name="Freeform: Shape 6174">
              <a:extLst>
                <a:ext uri="{FF2B5EF4-FFF2-40B4-BE49-F238E27FC236}">
                  <a16:creationId xmlns:a16="http://schemas.microsoft.com/office/drawing/2014/main" id="{5790E1CE-5AF7-4666-8A98-695A942CB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76" name="Freeform: Shape 6175">
              <a:extLst>
                <a:ext uri="{FF2B5EF4-FFF2-40B4-BE49-F238E27FC236}">
                  <a16:creationId xmlns:a16="http://schemas.microsoft.com/office/drawing/2014/main" id="{47352469-6A4A-46CB-A5D7-3FB2CE6597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77" name="Freeform: Shape 6176">
              <a:extLst>
                <a:ext uri="{FF2B5EF4-FFF2-40B4-BE49-F238E27FC236}">
                  <a16:creationId xmlns:a16="http://schemas.microsoft.com/office/drawing/2014/main" id="{50526BE3-3011-4473-BF37-E41AC2354E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78" name="Freeform: Shape 6177">
              <a:extLst>
                <a:ext uri="{FF2B5EF4-FFF2-40B4-BE49-F238E27FC236}">
                  <a16:creationId xmlns:a16="http://schemas.microsoft.com/office/drawing/2014/main" id="{EEDF85AF-945D-4F82-95F6-BEDCBE6DA1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79" name="Freeform: Shape 6178">
              <a:extLst>
                <a:ext uri="{FF2B5EF4-FFF2-40B4-BE49-F238E27FC236}">
                  <a16:creationId xmlns:a16="http://schemas.microsoft.com/office/drawing/2014/main" id="{0FE8AFB9-0F63-4CDE-822A-06D83023DD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FD87C1A1-1E71-84C4-BE90-8FCC2B80A15E}"/>
              </a:ext>
            </a:extLst>
          </p:cNvPr>
          <p:cNvSpPr txBox="1"/>
          <p:nvPr/>
        </p:nvSpPr>
        <p:spPr>
          <a:xfrm>
            <a:off x="5022938" y="0"/>
            <a:ext cx="6678281" cy="65557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200">
                <a:solidFill>
                  <a:schemeClr val="bg1"/>
                </a:solidFill>
              </a:rPr>
              <a:t>E quando digiunate, non diventate malinconici come gli ipocriti, che assumono un'aria disfatta per far vedere agli altri che digiunano. In verità io vi dico: hanno già ricevuto la loro ricompensa. Invece, quando tu digiuni, profumati la testa e lavati il volto, perché la gente non veda che tu digiuni, ma solo il Padre tuo, che è nel segreto; e il Padre tuo, che vede nel segreto, ti ricompenserà".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62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rivento. Il Messaggio per la Quaresima del Vescovo Claudio – Chiese  d'Abruzzo e Molise">
            <a:extLst>
              <a:ext uri="{FF2B5EF4-FFF2-40B4-BE49-F238E27FC236}">
                <a16:creationId xmlns:a16="http://schemas.microsoft.com/office/drawing/2014/main" id="{091FD756-10C0-1CEE-DA3B-20C51A9D75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31" r="1" b="1"/>
          <a:stretch>
            <a:fillRect/>
          </a:stretch>
        </p:blipFill>
        <p:spPr bwMode="auto">
          <a:xfrm>
            <a:off x="884698" y="877413"/>
            <a:ext cx="4811089" cy="378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191" name="Group 7190">
            <a:extLst>
              <a:ext uri="{FF2B5EF4-FFF2-40B4-BE49-F238E27FC236}">
                <a16:creationId xmlns:a16="http://schemas.microsoft.com/office/drawing/2014/main" id="{BE589684-54CA-64D8-C963-5F19FF75B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84697" y="5858828"/>
            <a:ext cx="6406903" cy="123363"/>
            <a:chOff x="7015162" y="5858828"/>
            <a:chExt cx="4300544" cy="123363"/>
          </a:xfrm>
        </p:grpSpPr>
        <p:sp>
          <p:nvSpPr>
            <p:cNvPr id="7192" name="Rectangle 7191">
              <a:extLst>
                <a:ext uri="{FF2B5EF4-FFF2-40B4-BE49-F238E27FC236}">
                  <a16:creationId xmlns:a16="http://schemas.microsoft.com/office/drawing/2014/main" id="{9B56B8E8-B789-DA4D-E4BE-03FA3165B3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03753" y="3770237"/>
              <a:ext cx="123362" cy="4300544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93" name="Rectangle 7192">
              <a:extLst>
                <a:ext uri="{FF2B5EF4-FFF2-40B4-BE49-F238E27FC236}">
                  <a16:creationId xmlns:a16="http://schemas.microsoft.com/office/drawing/2014/main" id="{2255D907-377D-0DF9-B4A4-4B44C46FB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09789" y="4876274"/>
              <a:ext cx="123362" cy="2088471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B6F225F-0E56-B733-9FEC-7261A1550F6F}"/>
              </a:ext>
            </a:extLst>
          </p:cNvPr>
          <p:cNvSpPr txBox="1"/>
          <p:nvPr/>
        </p:nvSpPr>
        <p:spPr>
          <a:xfrm>
            <a:off x="7105338" y="434715"/>
            <a:ext cx="4811089" cy="6100996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«Non </a:t>
            </a:r>
            <a:r>
              <a:rPr lang="en-US" sz="2800" dirty="0" err="1"/>
              <a:t>abbiate</a:t>
            </a:r>
            <a:r>
              <a:rPr lang="en-US" sz="2800" dirty="0"/>
              <a:t> </a:t>
            </a:r>
            <a:r>
              <a:rPr lang="en-US" sz="2800" dirty="0" err="1"/>
              <a:t>paura</a:t>
            </a:r>
            <a:r>
              <a:rPr lang="en-US" sz="2800" dirty="0"/>
              <a:t> di </a:t>
            </a:r>
            <a:r>
              <a:rPr lang="en-US" sz="2800" dirty="0" err="1"/>
              <a:t>voi</a:t>
            </a:r>
            <a:r>
              <a:rPr lang="en-US" sz="2800" dirty="0"/>
              <a:t> </a:t>
            </a:r>
            <a:r>
              <a:rPr lang="en-US" sz="2800" dirty="0" err="1"/>
              <a:t>stessi</a:t>
            </a:r>
            <a:r>
              <a:rPr lang="en-US" sz="2800" dirty="0"/>
              <a:t>! Dio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che</a:t>
            </a:r>
            <a:r>
              <a:rPr lang="en-US" sz="2800" dirty="0"/>
              <a:t> </a:t>
            </a:r>
            <a:r>
              <a:rPr lang="en-US" sz="2800" dirty="0" err="1"/>
              <a:t>siamo</a:t>
            </a:r>
            <a:r>
              <a:rPr lang="en-US" sz="2800" dirty="0"/>
              <a:t> </a:t>
            </a:r>
            <a:r>
              <a:rPr lang="en-US" sz="2800" dirty="0" err="1"/>
              <a:t>polvere</a:t>
            </a:r>
            <a:r>
              <a:rPr lang="en-US" sz="2800" dirty="0"/>
              <a:t>, ma </a:t>
            </a:r>
            <a:r>
              <a:rPr lang="en-US" sz="2800" dirty="0" err="1"/>
              <a:t>polvere</a:t>
            </a:r>
            <a:r>
              <a:rPr lang="en-US" sz="2800" dirty="0"/>
              <a:t> </a:t>
            </a:r>
            <a:r>
              <a:rPr lang="en-US" sz="2800" dirty="0" err="1"/>
              <a:t>amata</a:t>
            </a:r>
            <a:r>
              <a:rPr lang="en-US" sz="2800" dirty="0"/>
              <a:t>. La </a:t>
            </a:r>
            <a:r>
              <a:rPr lang="en-US" sz="2800" dirty="0" err="1"/>
              <a:t>Quaresima</a:t>
            </a:r>
            <a:r>
              <a:rPr lang="en-US" sz="2800" dirty="0"/>
              <a:t> non è un tempo di </a:t>
            </a:r>
            <a:r>
              <a:rPr lang="en-US" sz="2800" dirty="0" err="1"/>
              <a:t>tristezza</a:t>
            </a:r>
            <a:r>
              <a:rPr lang="en-US" sz="2800" dirty="0"/>
              <a:t>, ma di </a:t>
            </a:r>
            <a:r>
              <a:rPr lang="en-US" sz="2800" dirty="0" err="1"/>
              <a:t>verità</a:t>
            </a:r>
            <a:r>
              <a:rPr lang="en-US" sz="2800" dirty="0"/>
              <a:t>. È il </a:t>
            </a:r>
            <a:r>
              <a:rPr lang="en-US" sz="2800" dirty="0" err="1"/>
              <a:t>momento</a:t>
            </a:r>
            <a:r>
              <a:rPr lang="en-US" sz="2800" dirty="0"/>
              <a:t> in cui </a:t>
            </a:r>
            <a:r>
              <a:rPr lang="en-US" sz="2800" dirty="0" err="1"/>
              <a:t>diciamo</a:t>
            </a:r>
            <a:r>
              <a:rPr lang="en-US" sz="2800" dirty="0"/>
              <a:t>: "Signore, da solo non </a:t>
            </a:r>
            <a:r>
              <a:rPr lang="en-US" sz="2800" dirty="0" err="1"/>
              <a:t>ce</a:t>
            </a:r>
            <a:r>
              <a:rPr lang="en-US" sz="2800" dirty="0"/>
              <a:t> la </a:t>
            </a:r>
            <a:r>
              <a:rPr lang="en-US" sz="2800" dirty="0" err="1"/>
              <a:t>faccio</a:t>
            </a:r>
            <a:r>
              <a:rPr lang="en-US" sz="2800" dirty="0"/>
              <a:t>, ho </a:t>
            </a:r>
            <a:r>
              <a:rPr lang="en-US" sz="2800" dirty="0" err="1"/>
              <a:t>bisogno</a:t>
            </a:r>
            <a:r>
              <a:rPr lang="en-US" sz="2800" dirty="0"/>
              <a:t> di </a:t>
            </a:r>
            <a:r>
              <a:rPr lang="en-US" sz="2800" dirty="0" err="1"/>
              <a:t>Te</a:t>
            </a:r>
            <a:r>
              <a:rPr lang="en-US" sz="2800" dirty="0"/>
              <a:t>". Non </a:t>
            </a:r>
            <a:r>
              <a:rPr lang="en-US" sz="2800" dirty="0" err="1"/>
              <a:t>temete</a:t>
            </a:r>
            <a:r>
              <a:rPr lang="en-US" sz="2800" dirty="0"/>
              <a:t> il </a:t>
            </a:r>
            <a:r>
              <a:rPr lang="en-US" sz="2800" dirty="0" err="1"/>
              <a:t>segreto</a:t>
            </a:r>
            <a:r>
              <a:rPr lang="en-US" sz="2800" dirty="0"/>
              <a:t> del vostro </a:t>
            </a:r>
            <a:r>
              <a:rPr lang="en-US" sz="2800" dirty="0" err="1"/>
              <a:t>cuore</a:t>
            </a:r>
            <a:r>
              <a:rPr lang="en-US" sz="2800" dirty="0"/>
              <a:t>: è </a:t>
            </a:r>
            <a:r>
              <a:rPr lang="en-US" sz="2800" dirty="0" err="1"/>
              <a:t>lì</a:t>
            </a:r>
            <a:r>
              <a:rPr lang="en-US" sz="2800" dirty="0"/>
              <a:t> </a:t>
            </a:r>
            <a:r>
              <a:rPr lang="en-US" sz="2800" dirty="0" err="1"/>
              <a:t>che</a:t>
            </a:r>
            <a:r>
              <a:rPr lang="en-US" sz="2800" dirty="0"/>
              <a:t> Dio vi </a:t>
            </a:r>
            <a:r>
              <a:rPr lang="en-US" sz="2800" dirty="0" err="1"/>
              <a:t>aspetta</a:t>
            </a:r>
            <a:r>
              <a:rPr lang="en-US" sz="2800" dirty="0"/>
              <a:t> per </a:t>
            </a:r>
            <a:r>
              <a:rPr lang="en-US" sz="2800" dirty="0" err="1"/>
              <a:t>dirvi</a:t>
            </a:r>
            <a:r>
              <a:rPr lang="en-US" sz="2800" dirty="0"/>
              <a:t> </a:t>
            </a:r>
            <a:r>
              <a:rPr lang="en-US" sz="2800" dirty="0" err="1"/>
              <a:t>che</a:t>
            </a:r>
            <a:r>
              <a:rPr lang="en-US" sz="2800" dirty="0"/>
              <a:t> </a:t>
            </a:r>
            <a:r>
              <a:rPr lang="en-US" sz="2800" dirty="0" err="1"/>
              <a:t>siete</a:t>
            </a:r>
            <a:r>
              <a:rPr lang="en-US" sz="2800" dirty="0"/>
              <a:t> </a:t>
            </a:r>
            <a:r>
              <a:rPr lang="en-US" sz="2800" dirty="0" err="1"/>
              <a:t>preziosi</a:t>
            </a:r>
            <a:r>
              <a:rPr lang="en-US" sz="2800" dirty="0"/>
              <a:t> ai </a:t>
            </a:r>
            <a:r>
              <a:rPr lang="en-US" sz="2800" dirty="0" err="1"/>
              <a:t>Suoi</a:t>
            </a:r>
            <a:r>
              <a:rPr lang="en-US" sz="2800" dirty="0"/>
              <a:t> </a:t>
            </a:r>
            <a:r>
              <a:rPr lang="en-US" sz="2800" dirty="0" err="1"/>
              <a:t>occhi</a:t>
            </a:r>
            <a:r>
              <a:rPr lang="en-US" sz="2800" dirty="0"/>
              <a:t>, molto </a:t>
            </a:r>
            <a:r>
              <a:rPr lang="en-US" sz="2800" dirty="0" err="1"/>
              <a:t>più</a:t>
            </a:r>
            <a:r>
              <a:rPr lang="en-US" sz="2800" dirty="0"/>
              <a:t> di </a:t>
            </a:r>
            <a:r>
              <a:rPr lang="en-US" sz="2800" dirty="0" err="1"/>
              <a:t>quanto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social o il </a:t>
            </a:r>
            <a:r>
              <a:rPr lang="en-US" sz="2800" dirty="0" err="1"/>
              <a:t>giudizio</a:t>
            </a:r>
            <a:r>
              <a:rPr lang="en-US" sz="2800" dirty="0"/>
              <a:t> degli </a:t>
            </a:r>
            <a:r>
              <a:rPr lang="en-US" sz="2800" dirty="0" err="1"/>
              <a:t>altri</a:t>
            </a:r>
            <a:r>
              <a:rPr lang="en-US" sz="2800" dirty="0"/>
              <a:t> </a:t>
            </a:r>
            <a:r>
              <a:rPr lang="en-US" sz="2800" dirty="0" err="1"/>
              <a:t>possano</a:t>
            </a:r>
            <a:r>
              <a:rPr lang="en-US" sz="2800" dirty="0"/>
              <a:t> </a:t>
            </a:r>
            <a:r>
              <a:rPr lang="en-US" sz="2800" dirty="0" err="1"/>
              <a:t>mai</a:t>
            </a:r>
            <a:r>
              <a:rPr lang="en-US" sz="2800" dirty="0"/>
              <a:t> </a:t>
            </a:r>
            <a:r>
              <a:rPr lang="en-US" sz="2800" dirty="0" err="1"/>
              <a:t>farvi</a:t>
            </a:r>
            <a:r>
              <a:rPr lang="en-US" sz="2800" dirty="0"/>
              <a:t> credere».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 (San Giovanni Paolo II)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917698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23" name="Slide Background Fill">
            <a:extLst>
              <a:ext uri="{FF2B5EF4-FFF2-40B4-BE49-F238E27FC236}">
                <a16:creationId xmlns:a16="http://schemas.microsoft.com/office/drawing/2014/main" id="{03AF1C04-3FEF-41BD-BB84-2F263765BE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225" name="Group 9224">
            <a:extLst>
              <a:ext uri="{FF2B5EF4-FFF2-40B4-BE49-F238E27FC236}">
                <a16:creationId xmlns:a16="http://schemas.microsoft.com/office/drawing/2014/main" id="{E56E71F1-5A87-4A96-B42F-2DFA1B766B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848" y="0"/>
            <a:ext cx="12188949" cy="6858000"/>
            <a:chOff x="-2848" y="0"/>
            <a:chExt cx="12188949" cy="6858000"/>
          </a:xfrm>
        </p:grpSpPr>
        <p:sp>
          <p:nvSpPr>
            <p:cNvPr id="9226" name="Color Cover">
              <a:extLst>
                <a:ext uri="{FF2B5EF4-FFF2-40B4-BE49-F238E27FC236}">
                  <a16:creationId xmlns:a16="http://schemas.microsoft.com/office/drawing/2014/main" id="{CF5215DD-02E8-49F2-8F73-D509B6A02B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5"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27" name="Color Cover">
              <a:extLst>
                <a:ext uri="{FF2B5EF4-FFF2-40B4-BE49-F238E27FC236}">
                  <a16:creationId xmlns:a16="http://schemas.microsoft.com/office/drawing/2014/main" id="{8E743EB7-3A15-4D51-A603-1F3C290AAD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6"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9229" name="Group 9228">
            <a:extLst>
              <a:ext uri="{FF2B5EF4-FFF2-40B4-BE49-F238E27FC236}">
                <a16:creationId xmlns:a16="http://schemas.microsoft.com/office/drawing/2014/main" id="{C733FE3C-12C4-4FA2-A795-87D2F6776A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51279" y="598259"/>
            <a:ext cx="10889442" cy="5680742"/>
            <a:chOff x="651279" y="598259"/>
            <a:chExt cx="10889442" cy="5680742"/>
          </a:xfrm>
        </p:grpSpPr>
        <p:sp>
          <p:nvSpPr>
            <p:cNvPr id="9230" name="Color">
              <a:extLst>
                <a:ext uri="{FF2B5EF4-FFF2-40B4-BE49-F238E27FC236}">
                  <a16:creationId xmlns:a16="http://schemas.microsoft.com/office/drawing/2014/main" id="{66F1E4BF-D491-4254-81A6-5119D1672E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31" name="Color">
              <a:extLst>
                <a:ext uri="{FF2B5EF4-FFF2-40B4-BE49-F238E27FC236}">
                  <a16:creationId xmlns:a16="http://schemas.microsoft.com/office/drawing/2014/main" id="{98C6C0CF-E3BD-4627-9DDF-246EAF2D4C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9218" name="Picture 2" descr="Verso il mercoledì delle Ceneri - Cattedrale di Aosta">
            <a:extLst>
              <a:ext uri="{FF2B5EF4-FFF2-40B4-BE49-F238E27FC236}">
                <a16:creationId xmlns:a16="http://schemas.microsoft.com/office/drawing/2014/main" id="{5B61215F-9F62-5AEE-9D72-49AA3056E7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51" r="42582"/>
          <a:stretch>
            <a:fillRect/>
          </a:stretch>
        </p:blipFill>
        <p:spPr bwMode="auto">
          <a:xfrm>
            <a:off x="7508635" y="841664"/>
            <a:ext cx="3740326" cy="4655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233" name="Group 9232">
            <a:extLst>
              <a:ext uri="{FF2B5EF4-FFF2-40B4-BE49-F238E27FC236}">
                <a16:creationId xmlns:a16="http://schemas.microsoft.com/office/drawing/2014/main" id="{0C2B5F12-8A82-4A59-9400-3164CBF47F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848" y="0"/>
            <a:ext cx="12188952" cy="6858000"/>
            <a:chOff x="0" y="0"/>
            <a:chExt cx="12188952" cy="6858000"/>
          </a:xfrm>
        </p:grpSpPr>
        <p:sp>
          <p:nvSpPr>
            <p:cNvPr id="9234" name="Freeform: Shape 9233">
              <a:extLst>
                <a:ext uri="{FF2B5EF4-FFF2-40B4-BE49-F238E27FC236}">
                  <a16:creationId xmlns:a16="http://schemas.microsoft.com/office/drawing/2014/main" id="{574BC7CB-EC69-421D-B286-57CAFE86DC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35" name="Freeform: Shape 9234">
              <a:extLst>
                <a:ext uri="{FF2B5EF4-FFF2-40B4-BE49-F238E27FC236}">
                  <a16:creationId xmlns:a16="http://schemas.microsoft.com/office/drawing/2014/main" id="{82D86EA2-D090-4E0C-B153-3ECE913115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36" name="Freeform: Shape 9235">
              <a:extLst>
                <a:ext uri="{FF2B5EF4-FFF2-40B4-BE49-F238E27FC236}">
                  <a16:creationId xmlns:a16="http://schemas.microsoft.com/office/drawing/2014/main" id="{4AC29764-D054-4F76-9FE5-49811EDB65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37" name="Freeform: Shape 9236">
              <a:extLst>
                <a:ext uri="{FF2B5EF4-FFF2-40B4-BE49-F238E27FC236}">
                  <a16:creationId xmlns:a16="http://schemas.microsoft.com/office/drawing/2014/main" id="{4D9BB18B-7B57-4D1E-B87E-D2A7214F7C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38" name="Freeform: Shape 9237">
              <a:extLst>
                <a:ext uri="{FF2B5EF4-FFF2-40B4-BE49-F238E27FC236}">
                  <a16:creationId xmlns:a16="http://schemas.microsoft.com/office/drawing/2014/main" id="{C0A98EF1-1185-4EFF-A3C0-25DEBE8CD9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39" name="Freeform: Shape 9238">
              <a:extLst>
                <a:ext uri="{FF2B5EF4-FFF2-40B4-BE49-F238E27FC236}">
                  <a16:creationId xmlns:a16="http://schemas.microsoft.com/office/drawing/2014/main" id="{ACDA8723-DE3F-48D0-8822-0269EE207A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40" name="Freeform: Shape 9239">
              <a:extLst>
                <a:ext uri="{FF2B5EF4-FFF2-40B4-BE49-F238E27FC236}">
                  <a16:creationId xmlns:a16="http://schemas.microsoft.com/office/drawing/2014/main" id="{22B072E5-03AC-4D0A-A767-43EFB55BED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BDC47D5-A9AB-E3F9-2997-630BA9FB46F8}"/>
              </a:ext>
            </a:extLst>
          </p:cNvPr>
          <p:cNvSpPr txBox="1"/>
          <p:nvPr/>
        </p:nvSpPr>
        <p:spPr>
          <a:xfrm>
            <a:off x="652336" y="578999"/>
            <a:ext cx="6564539" cy="558262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200" dirty="0">
                <a:solidFill>
                  <a:schemeClr val="bg1"/>
                </a:solidFill>
              </a:rPr>
              <a:t>Grazie, Signore, </a:t>
            </a:r>
            <a:r>
              <a:rPr lang="en-US" sz="3200" dirty="0" err="1">
                <a:solidFill>
                  <a:schemeClr val="bg1"/>
                </a:solidFill>
              </a:rPr>
              <a:t>perché</a:t>
            </a:r>
            <a:r>
              <a:rPr lang="en-US" sz="3200" dirty="0">
                <a:solidFill>
                  <a:schemeClr val="bg1"/>
                </a:solidFill>
              </a:rPr>
              <a:t> mi </a:t>
            </a:r>
            <a:r>
              <a:rPr lang="en-US" sz="3200" dirty="0" err="1">
                <a:solidFill>
                  <a:schemeClr val="bg1"/>
                </a:solidFill>
              </a:rPr>
              <a:t>ami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anche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quando</a:t>
            </a:r>
            <a:r>
              <a:rPr lang="en-US" sz="3200" dirty="0">
                <a:solidFill>
                  <a:schemeClr val="bg1"/>
                </a:solidFill>
              </a:rPr>
              <a:t> mi </a:t>
            </a:r>
            <a:r>
              <a:rPr lang="en-US" sz="3200" dirty="0" err="1">
                <a:solidFill>
                  <a:schemeClr val="bg1"/>
                </a:solidFill>
              </a:rPr>
              <a:t>sento</a:t>
            </a:r>
            <a:r>
              <a:rPr lang="en-US" sz="3200" dirty="0">
                <a:solidFill>
                  <a:schemeClr val="bg1"/>
                </a:solidFill>
              </a:rPr>
              <a:t> '</a:t>
            </a:r>
            <a:r>
              <a:rPr lang="en-US" sz="3200" dirty="0" err="1">
                <a:solidFill>
                  <a:schemeClr val="bg1"/>
                </a:solidFill>
              </a:rPr>
              <a:t>cenere</a:t>
            </a:r>
            <a:r>
              <a:rPr lang="en-US" sz="3200" dirty="0">
                <a:solidFill>
                  <a:schemeClr val="bg1"/>
                </a:solidFill>
              </a:rPr>
              <a:t>’.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200" dirty="0">
                <a:solidFill>
                  <a:schemeClr val="bg1"/>
                </a:solidFill>
              </a:rPr>
              <a:t>Grazie </a:t>
            </a:r>
            <a:r>
              <a:rPr lang="en-US" sz="3200" dirty="0" err="1">
                <a:solidFill>
                  <a:schemeClr val="bg1"/>
                </a:solidFill>
              </a:rPr>
              <a:t>perché</a:t>
            </a:r>
            <a:r>
              <a:rPr lang="en-US" sz="3200" dirty="0">
                <a:solidFill>
                  <a:schemeClr val="bg1"/>
                </a:solidFill>
              </a:rPr>
              <a:t> il Tuo </a:t>
            </a:r>
            <a:r>
              <a:rPr lang="en-US" sz="3200" dirty="0" err="1">
                <a:solidFill>
                  <a:schemeClr val="bg1"/>
                </a:solidFill>
              </a:rPr>
              <a:t>sguardo</a:t>
            </a:r>
            <a:r>
              <a:rPr lang="en-US" sz="3200" dirty="0">
                <a:solidFill>
                  <a:schemeClr val="bg1"/>
                </a:solidFill>
              </a:rPr>
              <a:t> non </a:t>
            </a:r>
            <a:r>
              <a:rPr lang="en-US" sz="3200" dirty="0" err="1">
                <a:solidFill>
                  <a:schemeClr val="bg1"/>
                </a:solidFill>
              </a:rPr>
              <a:t>si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ferma</a:t>
            </a:r>
            <a:r>
              <a:rPr lang="en-US" sz="3200" dirty="0">
                <a:solidFill>
                  <a:schemeClr val="bg1"/>
                </a:solidFill>
              </a:rPr>
              <a:t> alla </a:t>
            </a:r>
            <a:r>
              <a:rPr lang="en-US" sz="3200" dirty="0" err="1">
                <a:solidFill>
                  <a:schemeClr val="bg1"/>
                </a:solidFill>
              </a:rPr>
              <a:t>superficie</a:t>
            </a:r>
            <a:r>
              <a:rPr lang="en-US" sz="3200" dirty="0">
                <a:solidFill>
                  <a:schemeClr val="bg1"/>
                </a:solidFill>
              </a:rPr>
              <a:t>, non </a:t>
            </a:r>
            <a:r>
              <a:rPr lang="en-US" sz="3200" dirty="0" err="1">
                <a:solidFill>
                  <a:schemeClr val="bg1"/>
                </a:solidFill>
              </a:rPr>
              <a:t>si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ferma</a:t>
            </a:r>
            <a:r>
              <a:rPr lang="en-US" sz="3200" dirty="0">
                <a:solidFill>
                  <a:schemeClr val="bg1"/>
                </a:solidFill>
              </a:rPr>
              <a:t> ai </a:t>
            </a:r>
            <a:r>
              <a:rPr lang="en-US" sz="3200" dirty="0" err="1">
                <a:solidFill>
                  <a:schemeClr val="bg1"/>
                </a:solidFill>
              </a:rPr>
              <a:t>miei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errori</a:t>
            </a:r>
            <a:r>
              <a:rPr lang="en-US" sz="3200" dirty="0">
                <a:solidFill>
                  <a:schemeClr val="bg1"/>
                </a:solidFill>
              </a:rPr>
              <a:t>, né ai </a:t>
            </a:r>
            <a:r>
              <a:rPr lang="en-US" sz="3200" dirty="0" err="1">
                <a:solidFill>
                  <a:schemeClr val="bg1"/>
                </a:solidFill>
              </a:rPr>
              <a:t>fallimenti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che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cerco</a:t>
            </a:r>
            <a:r>
              <a:rPr lang="en-US" sz="3200" dirty="0">
                <a:solidFill>
                  <a:schemeClr val="bg1"/>
                </a:solidFill>
              </a:rPr>
              <a:t> di </a:t>
            </a:r>
            <a:r>
              <a:rPr lang="en-US" sz="3200" dirty="0" err="1">
                <a:solidFill>
                  <a:schemeClr val="bg1"/>
                </a:solidFill>
              </a:rPr>
              <a:t>nascondere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agli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altri</a:t>
            </a:r>
            <a:r>
              <a:rPr lang="en-US" sz="3200" dirty="0">
                <a:solidFill>
                  <a:schemeClr val="bg1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200" dirty="0">
                <a:solidFill>
                  <a:schemeClr val="bg1"/>
                </a:solidFill>
              </a:rPr>
              <a:t> Ti </a:t>
            </a:r>
            <a:r>
              <a:rPr lang="en-US" sz="3200" dirty="0" err="1">
                <a:solidFill>
                  <a:schemeClr val="bg1"/>
                </a:solidFill>
              </a:rPr>
              <a:t>ringrazio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perché</a:t>
            </a:r>
            <a:r>
              <a:rPr lang="en-US" sz="3200" dirty="0">
                <a:solidFill>
                  <a:schemeClr val="bg1"/>
                </a:solidFill>
              </a:rPr>
              <a:t>, </a:t>
            </a:r>
            <a:r>
              <a:rPr lang="en-US" sz="3200" dirty="0" err="1">
                <a:solidFill>
                  <a:schemeClr val="bg1"/>
                </a:solidFill>
              </a:rPr>
              <a:t>mentre</a:t>
            </a:r>
            <a:r>
              <a:rPr lang="en-US" sz="3200" dirty="0">
                <a:solidFill>
                  <a:schemeClr val="bg1"/>
                </a:solidFill>
              </a:rPr>
              <a:t> il mondo mi </a:t>
            </a:r>
            <a:r>
              <a:rPr lang="en-US" sz="3200" dirty="0" err="1">
                <a:solidFill>
                  <a:schemeClr val="bg1"/>
                </a:solidFill>
              </a:rPr>
              <a:t>chiede</a:t>
            </a:r>
            <a:r>
              <a:rPr lang="en-US" sz="3200" dirty="0">
                <a:solidFill>
                  <a:schemeClr val="bg1"/>
                </a:solidFill>
              </a:rPr>
              <a:t> di </a:t>
            </a:r>
            <a:r>
              <a:rPr lang="en-US" sz="3200" dirty="0" err="1">
                <a:solidFill>
                  <a:schemeClr val="bg1"/>
                </a:solidFill>
              </a:rPr>
              <a:t>essere</a:t>
            </a:r>
            <a:r>
              <a:rPr lang="en-US" sz="3200" dirty="0">
                <a:solidFill>
                  <a:schemeClr val="bg1"/>
                </a:solidFill>
              </a:rPr>
              <a:t> sempre 'al top', </a:t>
            </a:r>
            <a:r>
              <a:rPr lang="en-US" sz="3200" dirty="0" err="1">
                <a:solidFill>
                  <a:schemeClr val="bg1"/>
                </a:solidFill>
              </a:rPr>
              <a:t>splendente</a:t>
            </a:r>
            <a:r>
              <a:rPr lang="en-US" sz="3200" dirty="0">
                <a:solidFill>
                  <a:schemeClr val="bg1"/>
                </a:solidFill>
              </a:rPr>
              <a:t> e senza crepe, Tu mi </a:t>
            </a:r>
            <a:r>
              <a:rPr lang="en-US" sz="3200" dirty="0" err="1">
                <a:solidFill>
                  <a:schemeClr val="bg1"/>
                </a:solidFill>
              </a:rPr>
              <a:t>accogli</a:t>
            </a:r>
            <a:r>
              <a:rPr lang="en-US" sz="3200" dirty="0">
                <a:solidFill>
                  <a:schemeClr val="bg1"/>
                </a:solidFill>
              </a:rPr>
              <a:t> proprio </a:t>
            </a:r>
            <a:r>
              <a:rPr lang="en-US" sz="3200" dirty="0" err="1">
                <a:solidFill>
                  <a:schemeClr val="bg1"/>
                </a:solidFill>
              </a:rPr>
              <a:t>quando</a:t>
            </a:r>
            <a:r>
              <a:rPr lang="en-US" sz="3200" dirty="0">
                <a:solidFill>
                  <a:schemeClr val="bg1"/>
                </a:solidFill>
              </a:rPr>
              <a:t> mi </a:t>
            </a:r>
            <a:r>
              <a:rPr lang="en-US" sz="3200" dirty="0" err="1">
                <a:solidFill>
                  <a:schemeClr val="bg1"/>
                </a:solidFill>
              </a:rPr>
              <a:t>sento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sgretolato</a:t>
            </a:r>
            <a:r>
              <a:rPr lang="en-US" sz="3200" dirty="0">
                <a:solidFill>
                  <a:schemeClr val="bg1"/>
                </a:solidFill>
              </a:rPr>
              <a:t>, </a:t>
            </a:r>
            <a:r>
              <a:rPr lang="en-US" sz="3200" dirty="0" err="1">
                <a:solidFill>
                  <a:schemeClr val="bg1"/>
                </a:solidFill>
              </a:rPr>
              <a:t>stanco</a:t>
            </a:r>
            <a:r>
              <a:rPr lang="en-US" sz="3200" dirty="0">
                <a:solidFill>
                  <a:schemeClr val="bg1"/>
                </a:solidFill>
              </a:rPr>
              <a:t> e senza </a:t>
            </a:r>
            <a:r>
              <a:rPr lang="en-US" sz="3200" dirty="0" err="1">
                <a:solidFill>
                  <a:schemeClr val="bg1"/>
                </a:solidFill>
              </a:rPr>
              <a:t>forze</a:t>
            </a:r>
            <a:r>
              <a:rPr lang="en-US" sz="3200" dirty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50097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208" name="Slide Background Fill">
            <a:extLst>
              <a:ext uri="{FF2B5EF4-FFF2-40B4-BE49-F238E27FC236}">
                <a16:creationId xmlns:a16="http://schemas.microsoft.com/office/drawing/2014/main" id="{C3420C89-0B09-4632-A4AF-3971D08BF7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10" name="Color Cover">
            <a:extLst>
              <a:ext uri="{FF2B5EF4-FFF2-40B4-BE49-F238E27FC236}">
                <a16:creationId xmlns:a16="http://schemas.microsoft.com/office/drawing/2014/main" id="{4E5CBA61-BF74-40B4-A3A8-366BBA626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212" name="Group 8211">
            <a:extLst>
              <a:ext uri="{FF2B5EF4-FFF2-40B4-BE49-F238E27FC236}">
                <a16:creationId xmlns:a16="http://schemas.microsoft.com/office/drawing/2014/main" id="{AC27E70C-5470-4262-B9CE-AE52C51CF4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929"/>
            <a:ext cx="12188952" cy="3490956"/>
            <a:chOff x="651279" y="598259"/>
            <a:chExt cx="10889442" cy="5680742"/>
          </a:xfrm>
        </p:grpSpPr>
        <p:sp>
          <p:nvSpPr>
            <p:cNvPr id="8213" name="Color">
              <a:extLst>
                <a:ext uri="{FF2B5EF4-FFF2-40B4-BE49-F238E27FC236}">
                  <a16:creationId xmlns:a16="http://schemas.microsoft.com/office/drawing/2014/main" id="{B5C7D35F-738C-47DF-AD6E-859806E460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14" name="Color">
              <a:extLst>
                <a:ext uri="{FF2B5EF4-FFF2-40B4-BE49-F238E27FC236}">
                  <a16:creationId xmlns:a16="http://schemas.microsoft.com/office/drawing/2014/main" id="{740F8C8B-E52F-46CF-89C7-51C6A037CF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8194" name="Picture 2" descr="Ho notato che alcune forme di Phos mi ricordano il Kintsugi, l'arte  giapponese di riparare la ceramica con l'oro, e mi ha colpito molto. È  intenzionale? : r/LandoftheLustrous">
            <a:extLst>
              <a:ext uri="{FF2B5EF4-FFF2-40B4-BE49-F238E27FC236}">
                <a16:creationId xmlns:a16="http://schemas.microsoft.com/office/drawing/2014/main" id="{88F09B21-EBD8-8065-1067-75DF9D065C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03647" y="1978621"/>
            <a:ext cx="4730214" cy="2900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216" name="Group 8215">
            <a:extLst>
              <a:ext uri="{FF2B5EF4-FFF2-40B4-BE49-F238E27FC236}">
                <a16:creationId xmlns:a16="http://schemas.microsoft.com/office/drawing/2014/main" id="{E27AF472-EAE3-4572-AB69-B92BD10DBC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8217" name="Freeform: Shape 8216">
              <a:extLst>
                <a:ext uri="{FF2B5EF4-FFF2-40B4-BE49-F238E27FC236}">
                  <a16:creationId xmlns:a16="http://schemas.microsoft.com/office/drawing/2014/main" id="{BF4DB9D2-6215-420C-874C-82EADF8C6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8218" name="Freeform: Shape 8217">
              <a:extLst>
                <a:ext uri="{FF2B5EF4-FFF2-40B4-BE49-F238E27FC236}">
                  <a16:creationId xmlns:a16="http://schemas.microsoft.com/office/drawing/2014/main" id="{1F003139-C97C-44FA-B139-32E4DFDCE9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8219" name="Freeform: Shape 8218">
              <a:extLst>
                <a:ext uri="{FF2B5EF4-FFF2-40B4-BE49-F238E27FC236}">
                  <a16:creationId xmlns:a16="http://schemas.microsoft.com/office/drawing/2014/main" id="{5CE4DD6E-8CEA-45EE-B630-DBC22144D8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8220" name="Freeform: Shape 8219">
              <a:extLst>
                <a:ext uri="{FF2B5EF4-FFF2-40B4-BE49-F238E27FC236}">
                  <a16:creationId xmlns:a16="http://schemas.microsoft.com/office/drawing/2014/main" id="{A4372F7F-AA3C-470B-AA61-7C35B7722C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8221" name="Freeform: Shape 8220">
              <a:extLst>
                <a:ext uri="{FF2B5EF4-FFF2-40B4-BE49-F238E27FC236}">
                  <a16:creationId xmlns:a16="http://schemas.microsoft.com/office/drawing/2014/main" id="{34B605BF-D199-43DD-9328-E99F2ADFC6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8222" name="Freeform: Shape 8221">
              <a:extLst>
                <a:ext uri="{FF2B5EF4-FFF2-40B4-BE49-F238E27FC236}">
                  <a16:creationId xmlns:a16="http://schemas.microsoft.com/office/drawing/2014/main" id="{E5D42A77-7336-4A35-8922-8098A16AA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8223" name="Freeform: Shape 8222">
              <a:extLst>
                <a:ext uri="{FF2B5EF4-FFF2-40B4-BE49-F238E27FC236}">
                  <a16:creationId xmlns:a16="http://schemas.microsoft.com/office/drawing/2014/main" id="{7401EE7D-B85D-4C10-AB8C-71884EFB11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16FCFAC-75EF-961D-0940-87F357069556}"/>
              </a:ext>
            </a:extLst>
          </p:cNvPr>
          <p:cNvSpPr txBox="1"/>
          <p:nvPr/>
        </p:nvSpPr>
        <p:spPr>
          <a:xfrm>
            <a:off x="194873" y="3566809"/>
            <a:ext cx="6284464" cy="31487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200" dirty="0">
                <a:solidFill>
                  <a:schemeClr val="tx2"/>
                </a:solidFill>
              </a:rPr>
              <a:t>Grazie </a:t>
            </a:r>
            <a:r>
              <a:rPr lang="en-US" sz="3200" dirty="0" err="1">
                <a:solidFill>
                  <a:schemeClr val="tx2"/>
                </a:solidFill>
              </a:rPr>
              <a:t>perché</a:t>
            </a:r>
            <a:r>
              <a:rPr lang="en-US" sz="3200" dirty="0">
                <a:solidFill>
                  <a:schemeClr val="tx2"/>
                </a:solidFill>
              </a:rPr>
              <a:t> non </a:t>
            </a:r>
            <a:r>
              <a:rPr lang="en-US" sz="3200" dirty="0" err="1">
                <a:solidFill>
                  <a:schemeClr val="tx2"/>
                </a:solidFill>
              </a:rPr>
              <a:t>scarti</a:t>
            </a:r>
            <a:r>
              <a:rPr lang="en-US" sz="3200" dirty="0">
                <a:solidFill>
                  <a:schemeClr val="tx2"/>
                </a:solidFill>
              </a:rPr>
              <a:t> la mia </a:t>
            </a:r>
            <a:r>
              <a:rPr lang="en-US" sz="3200" dirty="0" err="1">
                <a:solidFill>
                  <a:schemeClr val="tx2"/>
                </a:solidFill>
              </a:rPr>
              <a:t>fragilità</a:t>
            </a:r>
            <a:r>
              <a:rPr lang="en-US" sz="3200" dirty="0">
                <a:solidFill>
                  <a:schemeClr val="tx2"/>
                </a:solidFill>
              </a:rPr>
              <a:t>, ma la </a:t>
            </a:r>
            <a:r>
              <a:rPr lang="en-US" sz="3200" dirty="0" err="1">
                <a:solidFill>
                  <a:schemeClr val="tx2"/>
                </a:solidFill>
              </a:rPr>
              <a:t>consideri</a:t>
            </a:r>
            <a:r>
              <a:rPr lang="en-US" sz="3200" dirty="0">
                <a:solidFill>
                  <a:schemeClr val="tx2"/>
                </a:solidFill>
              </a:rPr>
              <a:t> il </a:t>
            </a:r>
            <a:r>
              <a:rPr lang="en-US" sz="3200" dirty="0" err="1">
                <a:solidFill>
                  <a:schemeClr val="tx2"/>
                </a:solidFill>
              </a:rPr>
              <a:t>luogo</a:t>
            </a:r>
            <a:r>
              <a:rPr lang="en-US" sz="3200" dirty="0">
                <a:solidFill>
                  <a:schemeClr val="tx2"/>
                </a:solidFill>
              </a:rPr>
              <a:t> dove venire a </a:t>
            </a:r>
            <a:r>
              <a:rPr lang="en-US" sz="3200" dirty="0" err="1">
                <a:solidFill>
                  <a:schemeClr val="tx2"/>
                </a:solidFill>
              </a:rPr>
              <a:t>cercarmi</a:t>
            </a:r>
            <a:r>
              <a:rPr lang="en-US" sz="3200" dirty="0">
                <a:solidFill>
                  <a:schemeClr val="tx2"/>
                </a:solidFill>
              </a:rPr>
              <a:t>. Grazie </a:t>
            </a:r>
            <a:r>
              <a:rPr lang="en-US" sz="3200" dirty="0" err="1">
                <a:solidFill>
                  <a:schemeClr val="tx2"/>
                </a:solidFill>
              </a:rPr>
              <a:t>perché</a:t>
            </a:r>
            <a:r>
              <a:rPr lang="en-US" sz="3200" dirty="0">
                <a:solidFill>
                  <a:schemeClr val="tx2"/>
                </a:solidFill>
              </a:rPr>
              <a:t> per </a:t>
            </a:r>
            <a:r>
              <a:rPr lang="en-US" sz="3200" dirty="0" err="1">
                <a:solidFill>
                  <a:schemeClr val="tx2"/>
                </a:solidFill>
              </a:rPr>
              <a:t>Te</a:t>
            </a:r>
            <a:r>
              <a:rPr lang="en-US" sz="3200" dirty="0">
                <a:solidFill>
                  <a:schemeClr val="tx2"/>
                </a:solidFill>
              </a:rPr>
              <a:t> non </a:t>
            </a:r>
            <a:r>
              <a:rPr lang="en-US" sz="3200" dirty="0" err="1">
                <a:solidFill>
                  <a:schemeClr val="tx2"/>
                </a:solidFill>
              </a:rPr>
              <a:t>sono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mai</a:t>
            </a:r>
            <a:r>
              <a:rPr lang="en-US" sz="3200" dirty="0">
                <a:solidFill>
                  <a:schemeClr val="tx2"/>
                </a:solidFill>
              </a:rPr>
              <a:t> un </a:t>
            </a:r>
            <a:r>
              <a:rPr lang="en-US" sz="3200" dirty="0" err="1">
                <a:solidFill>
                  <a:schemeClr val="tx2"/>
                </a:solidFill>
              </a:rPr>
              <a:t>caso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disperato</a:t>
            </a:r>
            <a:r>
              <a:rPr lang="en-US" sz="3200" dirty="0">
                <a:solidFill>
                  <a:schemeClr val="tx2"/>
                </a:solidFill>
              </a:rPr>
              <a:t> o un </a:t>
            </a:r>
            <a:r>
              <a:rPr lang="en-US" sz="3200" dirty="0" err="1">
                <a:solidFill>
                  <a:schemeClr val="tx2"/>
                </a:solidFill>
              </a:rPr>
              <a:t>errore</a:t>
            </a:r>
            <a:r>
              <a:rPr lang="en-US" sz="3200" dirty="0">
                <a:solidFill>
                  <a:schemeClr val="tx2"/>
                </a:solidFill>
              </a:rPr>
              <a:t> da </a:t>
            </a:r>
            <a:r>
              <a:rPr lang="en-US" sz="3200" dirty="0" err="1">
                <a:solidFill>
                  <a:schemeClr val="tx2"/>
                </a:solidFill>
              </a:rPr>
              <a:t>cancellare</a:t>
            </a:r>
            <a:r>
              <a:rPr lang="en-US" sz="3200" dirty="0">
                <a:solidFill>
                  <a:schemeClr val="tx2"/>
                </a:solidFill>
              </a:rPr>
              <a:t>, ma </a:t>
            </a:r>
            <a:r>
              <a:rPr lang="en-US" sz="3200" dirty="0" err="1">
                <a:solidFill>
                  <a:schemeClr val="tx2"/>
                </a:solidFill>
              </a:rPr>
              <a:t>una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creatura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preziosa</a:t>
            </a:r>
            <a:r>
              <a:rPr lang="en-US" sz="3200" dirty="0">
                <a:solidFill>
                  <a:schemeClr val="tx2"/>
                </a:solidFill>
              </a:rPr>
              <a:t> da </a:t>
            </a:r>
            <a:r>
              <a:rPr lang="en-US" sz="3200" dirty="0" err="1">
                <a:solidFill>
                  <a:schemeClr val="tx2"/>
                </a:solidFill>
              </a:rPr>
              <a:t>ricostruire</a:t>
            </a:r>
            <a:r>
              <a:rPr lang="en-US" sz="3200" dirty="0">
                <a:solidFill>
                  <a:schemeClr val="tx2"/>
                </a:solidFill>
              </a:rPr>
              <a:t>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0251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750</Words>
  <Application>Microsoft Office PowerPoint</Application>
  <PresentationFormat>Widescreen</PresentationFormat>
  <Paragraphs>24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Silvia Mancini</dc:creator>
  <cp:lastModifiedBy>Silvia Mancini</cp:lastModifiedBy>
  <cp:revision>6</cp:revision>
  <dcterms:created xsi:type="dcterms:W3CDTF">2026-02-07T07:36:02Z</dcterms:created>
  <dcterms:modified xsi:type="dcterms:W3CDTF">2026-02-18T07:19:49Z</dcterms:modified>
</cp:coreProperties>
</file>