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96" r:id="rId2"/>
    <p:sldId id="297" r:id="rId3"/>
    <p:sldId id="302" r:id="rId4"/>
    <p:sldId id="264" r:id="rId5"/>
    <p:sldId id="265" r:id="rId6"/>
    <p:sldId id="305" r:id="rId7"/>
    <p:sldId id="266" r:id="rId8"/>
    <p:sldId id="304" r:id="rId9"/>
    <p:sldId id="303" r:id="rId10"/>
    <p:sldId id="298" r:id="rId11"/>
    <p:sldId id="268" r:id="rId12"/>
    <p:sldId id="267" r:id="rId13"/>
    <p:sldId id="269" r:id="rId14"/>
    <p:sldId id="299" r:id="rId15"/>
    <p:sldId id="300" r:id="rId16"/>
    <p:sldId id="301" r:id="rId17"/>
    <p:sldId id="256" r:id="rId18"/>
    <p:sldId id="257" r:id="rId19"/>
    <p:sldId id="259" r:id="rId20"/>
    <p:sldId id="261" r:id="rId21"/>
    <p:sldId id="275" r:id="rId22"/>
    <p:sldId id="277" r:id="rId23"/>
    <p:sldId id="276" r:id="rId24"/>
    <p:sldId id="260" r:id="rId25"/>
    <p:sldId id="262" r:id="rId26"/>
    <p:sldId id="263" r:id="rId27"/>
    <p:sldId id="270" r:id="rId28"/>
    <p:sldId id="271" r:id="rId29"/>
    <p:sldId id="272" r:id="rId30"/>
    <p:sldId id="273" r:id="rId31"/>
    <p:sldId id="274" r:id="rId32"/>
    <p:sldId id="279" r:id="rId33"/>
    <p:sldId id="278" r:id="rId34"/>
    <p:sldId id="280" r:id="rId35"/>
    <p:sldId id="283" r:id="rId36"/>
    <p:sldId id="284" r:id="rId37"/>
    <p:sldId id="285" r:id="rId38"/>
    <p:sldId id="286" r:id="rId39"/>
    <p:sldId id="281" r:id="rId40"/>
    <p:sldId id="282" r:id="rId41"/>
    <p:sldId id="287" r:id="rId42"/>
    <p:sldId id="289" r:id="rId43"/>
    <p:sldId id="288" r:id="rId44"/>
    <p:sldId id="290" r:id="rId45"/>
    <p:sldId id="291" r:id="rId46"/>
    <p:sldId id="292" r:id="rId47"/>
    <p:sldId id="294" r:id="rId48"/>
    <p:sldId id="295" r:id="rId4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7FC75-AA45-4136-8C0E-F1374C775104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E3D81-C7BD-43F3-A46F-D72482082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3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3D81-C7BD-43F3-A46F-D72482082DE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14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5FC8-6D99-4ACC-BEF4-9353F9519D43}" type="datetimeFigureOut">
              <a:rPr lang="it-IT" smtClean="0"/>
              <a:pPr/>
              <a:t>22/03/2026</a:t>
            </a:fld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52166-2016-4FCC-8858-56D391D77C2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5FC8-6D99-4ACC-BEF4-9353F9519D43}" type="datetimeFigureOut">
              <a:rPr lang="it-IT" smtClean="0"/>
              <a:pPr/>
              <a:t>22/03/2026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166-2016-4FCC-8858-56D391D77C2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5FC8-6D99-4ACC-BEF4-9353F9519D43}" type="datetimeFigureOut">
              <a:rPr lang="it-IT" smtClean="0"/>
              <a:pPr/>
              <a:t>22/03/2026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166-2016-4FCC-8858-56D391D77C2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CE5FC8-6D99-4ACC-BEF4-9353F9519D43}" type="datetimeFigureOut">
              <a:rPr lang="it-IT" smtClean="0"/>
              <a:pPr/>
              <a:t>22/03/2026</a:t>
            </a:fld>
            <a:endParaRPr lang="it-IT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B152166-2016-4FCC-8858-56D391D77C2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5FC8-6D99-4ACC-BEF4-9353F9519D43}" type="datetimeFigureOut">
              <a:rPr lang="it-IT" smtClean="0"/>
              <a:pPr/>
              <a:t>22/03/2026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166-2016-4FCC-8858-56D391D77C2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5FC8-6D99-4ACC-BEF4-9353F9519D43}" type="datetimeFigureOut">
              <a:rPr lang="it-IT" smtClean="0"/>
              <a:pPr/>
              <a:t>22/03/2026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166-2016-4FCC-8858-56D391D77C2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166-2016-4FCC-8858-56D391D77C2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5FC8-6D99-4ACC-BEF4-9353F9519D43}" type="datetimeFigureOut">
              <a:rPr lang="it-IT" smtClean="0"/>
              <a:pPr/>
              <a:t>22/03/2026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5FC8-6D99-4ACC-BEF4-9353F9519D43}" type="datetimeFigureOut">
              <a:rPr lang="it-IT" smtClean="0"/>
              <a:pPr/>
              <a:t>22/03/2026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166-2016-4FCC-8858-56D391D77C2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5FC8-6D99-4ACC-BEF4-9353F9519D43}" type="datetimeFigureOut">
              <a:rPr lang="it-IT" smtClean="0"/>
              <a:pPr/>
              <a:t>22/03/2026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166-2016-4FCC-8858-56D391D77C2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CE5FC8-6D99-4ACC-BEF4-9353F9519D43}" type="datetimeFigureOut">
              <a:rPr lang="it-IT" smtClean="0"/>
              <a:pPr/>
              <a:t>22/03/2026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152166-2016-4FCC-8858-56D391D77C2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5FC8-6D99-4ACC-BEF4-9353F9519D43}" type="datetimeFigureOut">
              <a:rPr lang="it-IT" smtClean="0"/>
              <a:pPr/>
              <a:t>22/03/2026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52166-2016-4FCC-8858-56D391D77C2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CE5FC8-6D99-4ACC-BEF4-9353F9519D43}" type="datetimeFigureOut">
              <a:rPr lang="it-IT" smtClean="0"/>
              <a:pPr/>
              <a:t>22/03/2026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B152166-2016-4FCC-8858-56D391D77C2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it/imgres?imgurl=http://www.suqui.it/uplimg/img_564169_a4d3a9a4e8cb3a0ed73cd6f4aae0bf70.jpg&amp;imgrefurl=http://www.suqui.it/Ciondoli-spezzati-in-argento-best-friend,name,564169,auction_id,auction_details&amp;usg=__RkYgiNQYCK4CuP72GyutvZ9CtsY=&amp;h=375&amp;w=500&amp;sz=55&amp;hl=it&amp;start=66&amp;um=1&amp;tbnid=b0oXHVdtk-m90M:&amp;tbnh=98&amp;tbnw=130&amp;prev=/images?q=ciondolo+spezzato&amp;ndsp=18&amp;hl=it&amp;rlz=1T4SUNC_itIT353IT353&amp;sa=N&amp;start=54&amp;um=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www.comunita-czestochowa.org/alleanza_jg.jpg&amp;imgrefurl=http://www.comunita-czestochowa.org/jg200104.htm&amp;usg=__ks0xiKSypr9l0HQ9iFoipwpkRdo=&amp;h=620&amp;w=533&amp;sz=93&amp;hl=it&amp;start=8&amp;um=1&amp;itbs=1&amp;tbnid=9fXb_Gvvti_yyM:&amp;tbnh=136&amp;tbnw=117&amp;prev=/images?q=alleanza+tra+Dio+e+l'uomo+sul+Sinai&amp;hl=it&amp;rlz=1T4SUNC_itIT353IT353&amp;um=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files.splinder.com/895f03c12fabf8279ff4391d7a276eb7.jpeg&amp;imgrefurl=http://piangerestedigioia.splinder.com/tag/anima&amp;usg=__zkVh3TQ-t8mNdBHMGjqy5CYpdMw=&amp;h=450&amp;w=314&amp;sz=21&amp;hl=it&amp;start=28&amp;um=1&amp;itbs=1&amp;tbnid=NE3bz_BVt06pmM:&amp;tbnh=127&amp;tbnw=89&amp;prev=/images?q=eucaristia&amp;ndsp=18&amp;hl=it&amp;rlz=1T4SUNC_itIT353IT353&amp;sa=N&amp;start=18&amp;um=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http://www.pddm.it/cor_esr_09/centrale/30_06_08-(72).gif" TargetMode="Externa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hyperlink" Target="http://images.google.it/imgres?imgurl=http://www.sangiuseppemanfredonia.net/galleria/chiesa/14ambone_pasqua.jpg&amp;imgrefurl=http://www.sangiuseppemanfredonia.net/index.php?option=com_content&amp;view=article&amp;id=26&amp;Itemid=40&amp;usg=__-ds1x695kH4h3HZEy0BoYUwZPHQ=&amp;h=448&amp;w=454&amp;sz=43&amp;hl=it&amp;start=16&amp;tbnid=bKzvZyBWUaHzPM:&amp;tbnh=126&amp;tbnw=128&amp;prev=/images?q=ambone&amp;gbv=2&amp;hl=it" TargetMode="Externa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images.google.it/imgres?imgurl=http://www.migrantitorino.it/wp-content/uploads/2009/03/eucaristia.jpg&amp;imgrefurl=http://www.migrantitorino.it/?p=2871&amp;usg=__oNbDRvHGTW8VPd2Z0TXCfmuviJc=&amp;h=2048&amp;w=1536&amp;sz=220&amp;hl=it&amp;start=48&amp;tbnid=F21E430cNhAZgM:&amp;tbnh=150&amp;tbnw=113&amp;prev=/images?q=consacrazione+del+pane+e+del+vino&amp;gbv=2&amp;ndsp=18&amp;hl=it&amp;sa=N&amp;start=36" TargetMode="External"/><Relationship Id="rId7" Type="http://schemas.openxmlformats.org/officeDocument/2006/relationships/hyperlink" Target="http://images.google.it/imgres?imgurl=http://www.seminariorc.it/Diario/06/Ordinazione%20di%20don%20Santo/olio.jpg&amp;imgrefurl=http://www.seminariorc.it/Diario/06/Ordinazione%20di%20don%20Santo/foto.htm&amp;usg=__EWm9-n8MqmFgYY7tmBjIx-HAG-k=&amp;h=360&amp;w=400&amp;sz=77&amp;hl=it&amp;start=2&amp;tbnid=x879rJ0wAJqmyM:&amp;tbnh=112&amp;tbnw=124&amp;prev=/images?q=unzione+crismale&amp;gbv=2&amp;hl=it&amp;sa=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ages.google.it/imgres?imgurl=http://www.bologna.chiesacattolica.it/12porte/puntate/2006/2006_09_21/02.jpg&amp;imgrefurl=http://www.bologna.chiesacattolica.it/12porte/puntate/2006/2006_09_21/&amp;usg=__vjI8L6MngKh2Z0E2y-tOzRETgbg=&amp;h=576&amp;w=720&amp;sz=300&amp;hl=it&amp;start=95&amp;tbnid=KFL1kLJLcAkegM:&amp;tbnh=112&amp;tbnw=140&amp;prev=/images?q=unzione+crismale&amp;gbv=2&amp;ndsp=18&amp;hl=it&amp;sa=N&amp;start=90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no.blogosfere.it/images/vino333jpg.jpg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://www.tavernamontisi.com/images/Vino_rosso_FOOD045.jp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33732"/>
            <a:ext cx="8305800" cy="379546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b="1" u="sng" dirty="0">
                <a:solidFill>
                  <a:srgbClr val="FFFF00"/>
                </a:solidFill>
                <a:latin typeface="Verdana" pitchFamily="34" charset="0"/>
              </a:rPr>
              <a:t>I SEGNI DELLA SALVEZZA:</a:t>
            </a:r>
            <a:br>
              <a:rPr lang="it-IT" altLang="it-IT" b="1" u="sng" dirty="0">
                <a:solidFill>
                  <a:srgbClr val="FFFF00"/>
                </a:solidFill>
                <a:latin typeface="Verdana" pitchFamily="34" charset="0"/>
              </a:rPr>
            </a:br>
            <a:r>
              <a:rPr lang="it-IT" altLang="it-IT" dirty="0">
                <a:solidFill>
                  <a:srgbClr val="FFFF00"/>
                </a:solidFill>
                <a:latin typeface="Verdana" pitchFamily="34" charset="0"/>
              </a:rPr>
              <a:t>PAROLA, LITURGIA, SACRAMENTI: LA CELEBRAZIONE EUCARISTICA</a:t>
            </a:r>
            <a:endParaRPr lang="it-IT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7946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smtClean="0">
                <a:solidFill>
                  <a:srgbClr val="FF3300"/>
                </a:solidFill>
                <a:latin typeface="Tahoma" pitchFamily="34" charset="0"/>
              </a:rPr>
              <a:t>SIMBOLO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rgbClr val="FFFF00"/>
                </a:solidFill>
                <a:latin typeface="Tahoma" pitchFamily="34" charset="0"/>
              </a:rPr>
              <a:t>Symballo &gt; metto insieme</a:t>
            </a:r>
          </a:p>
          <a:p>
            <a:pPr eaLnBrk="1" hangingPunct="1"/>
            <a:endParaRPr lang="it-IT" altLang="it-IT" sz="4000" b="1" smtClean="0">
              <a:solidFill>
                <a:srgbClr val="FFFF00"/>
              </a:solidFill>
              <a:latin typeface="Tahoma" pitchFamily="34" charset="0"/>
            </a:endParaRPr>
          </a:p>
          <a:p>
            <a:pPr eaLnBrk="1" hangingPunct="1"/>
            <a:r>
              <a:rPr lang="it-IT" altLang="it-IT" sz="4000" b="1" smtClean="0">
                <a:solidFill>
                  <a:srgbClr val="FFFF00"/>
                </a:solidFill>
                <a:latin typeface="Tahoma" pitchFamily="34" charset="0"/>
              </a:rPr>
              <a:t>Nel linguaggio dell’Amore le parole dicono poco è necessario il gesto, il simbolo.</a:t>
            </a:r>
          </a:p>
          <a:p>
            <a:pPr eaLnBrk="1" hangingPunct="1"/>
            <a:r>
              <a:rPr lang="it-IT" altLang="it-IT" sz="4000" b="1" smtClean="0">
                <a:solidFill>
                  <a:srgbClr val="FFFF00"/>
                </a:solidFill>
                <a:latin typeface="Tahoma" pitchFamily="34" charset="0"/>
              </a:rPr>
              <a:t>Es. regalo una rosa, un fiore…</a:t>
            </a:r>
          </a:p>
        </p:txBody>
      </p:sp>
    </p:spTree>
    <p:extLst>
      <p:ext uri="{BB962C8B-B14F-4D97-AF65-F5344CB8AC3E}">
        <p14:creationId xmlns:p14="http://schemas.microsoft.com/office/powerpoint/2010/main" val="40993357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6429420" cy="171451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t-IT" sz="3200" b="1" spc="0" dirty="0" smtClean="0">
                <a:ln/>
                <a:solidFill>
                  <a:schemeClr val="accent3"/>
                </a:solidFill>
                <a:latin typeface="+mj-lt"/>
              </a:rPr>
              <a:t>È una realtà che vedo </a:t>
            </a:r>
          </a:p>
          <a:p>
            <a:r>
              <a:rPr lang="it-IT" sz="3200" b="1" spc="0" dirty="0" smtClean="0">
                <a:ln/>
                <a:solidFill>
                  <a:schemeClr val="accent3"/>
                </a:solidFill>
                <a:latin typeface="+mj-lt"/>
              </a:rPr>
              <a:t>e che mi veicola un’altra realtà che non vedo </a:t>
            </a:r>
            <a:endParaRPr lang="it-IT" sz="3200" b="1" spc="0" dirty="0">
              <a:ln/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305800" cy="12668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it-IT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Simbolo = oggetto o raffigurazione concreta che rappresenta un concetto astratto</a:t>
            </a:r>
            <a:endParaRPr lang="it-IT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magine 3" descr="pavimento-pes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643446"/>
            <a:ext cx="2743099" cy="163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 descr="pavimento-cro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714752"/>
            <a:ext cx="2214578" cy="2040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www.centroaletti.com/foto/foto_opere/italia/38_scaldaferro_santuario/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853866"/>
            <a:ext cx="1956756" cy="24982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magine 10" descr="agnello apocalis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2071678"/>
            <a:ext cx="1858666" cy="18698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32766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termine </a:t>
            </a:r>
            <a:r>
              <a:rPr lang="it-IT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simbolo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deriva dal greco</a:t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n" pitchFamily="2" charset="0"/>
              </a:rPr>
              <a:t>sumba,llein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mettere insieme. </a:t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 le due metà di un oggetto che, spezzato, può essere ricomposto  avvicinando le due metà. </a:t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 pezzo, in sé, non ha valore; </a:t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riuniti  i due frammenti sono segno </a:t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riconoscimento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t3.gstatic.com/images?q=tbn:b0oXHVdtk-m90M:http://www.suqui.it/uplimg/img_564169_a4d3a9a4e8cb3a0ed73cd6f4aae0bf7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429132"/>
            <a:ext cx="265341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7.ebayimg.com/08/i/001/37/34/b4f2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071942"/>
            <a:ext cx="1676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42910" y="1357298"/>
            <a:ext cx="5472122" cy="4572000"/>
          </a:xfrm>
        </p:spPr>
        <p:txBody>
          <a:bodyPr>
            <a:noAutofit/>
          </a:bodyPr>
          <a:lstStyle/>
          <a:p>
            <a:r>
              <a:rPr lang="it-IT" sz="3200" dirty="0" smtClean="0"/>
              <a:t>Esperienza di relazione</a:t>
            </a:r>
          </a:p>
          <a:p>
            <a:endParaRPr lang="it-IT" sz="3200" dirty="0" smtClean="0"/>
          </a:p>
          <a:p>
            <a:r>
              <a:rPr lang="it-IT" sz="3200" dirty="0" smtClean="0"/>
              <a:t>Operante</a:t>
            </a:r>
          </a:p>
          <a:p>
            <a:pPr>
              <a:buNone/>
            </a:pPr>
            <a:endParaRPr lang="it-IT" sz="3200" dirty="0" smtClean="0"/>
          </a:p>
          <a:p>
            <a:r>
              <a:rPr lang="it-IT" sz="3200" dirty="0" smtClean="0"/>
              <a:t>Rivelatore del mistero</a:t>
            </a:r>
          </a:p>
          <a:p>
            <a:pPr>
              <a:buNone/>
            </a:pPr>
            <a:endParaRPr lang="it-IT" sz="3200" dirty="0" smtClean="0"/>
          </a:p>
          <a:p>
            <a:r>
              <a:rPr lang="it-IT" sz="3200" dirty="0" smtClean="0"/>
              <a:t>Polivalente</a:t>
            </a:r>
          </a:p>
          <a:p>
            <a:endParaRPr lang="it-IT" sz="3200" dirty="0" smtClean="0"/>
          </a:p>
          <a:p>
            <a:r>
              <a:rPr lang="it-IT" sz="3200" dirty="0" smtClean="0"/>
              <a:t>Eloquente </a:t>
            </a:r>
          </a:p>
          <a:p>
            <a:endParaRPr lang="it-IT" sz="32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simbolo è:</a:t>
            </a:r>
            <a:endParaRPr lang="it-IT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http://images.google.it/url?source=imgres&amp;ct=img&amp;q=http://www.csvcatanzaro.it/oldsite/images/stories/bacheca/relazione_aiuto.jpg&amp;usg=AFQjCNHut2NfyHFzTxmY9h_6e54qFff6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428736"/>
            <a:ext cx="2071701" cy="1988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images.google.it/url?source=imgres&amp;ct=img&amp;q=http://www.aikidoedintorni.com/wp-content/uploads/2009/02/reiki_02.jpg&amp;usg=AFQjCNF34E6tPHpjxIf0i9RqAvea6qlu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3116"/>
            <a:ext cx="16430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images.google.it/url?source=imgres&amp;ct=tbn&amp;q=http://www.spaziopiante.com/wp-content/uploads/2009/10/rosa-rossa.jpg&amp;usg=AFQjCNHPxtfUttWRlgMz-mf1WAvdu8Z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71942"/>
            <a:ext cx="2905709" cy="2182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>
                <a:solidFill>
                  <a:srgbClr val="FF0000"/>
                </a:solidFill>
              </a:rPr>
              <a:t>La Parola nel Vangelo di Giovanni</a:t>
            </a: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852988"/>
          </a:xfrm>
        </p:spPr>
        <p:txBody>
          <a:bodyPr/>
          <a:lstStyle/>
          <a:p>
            <a:r>
              <a:rPr lang="it-IT" altLang="it-IT" dirty="0" smtClean="0">
                <a:solidFill>
                  <a:srgbClr val="FFFF00"/>
                </a:solidFill>
              </a:rPr>
              <a:t>I Vangeli ci narrano i miracoli di Gesù. </a:t>
            </a:r>
          </a:p>
          <a:p>
            <a:r>
              <a:rPr lang="it-IT" altLang="it-IT" dirty="0" smtClean="0">
                <a:solidFill>
                  <a:srgbClr val="FFFF00"/>
                </a:solidFill>
              </a:rPr>
              <a:t>Il Vangelo di Giovanni, definisce i miracoli con il termine “segni”. </a:t>
            </a:r>
          </a:p>
          <a:p>
            <a:r>
              <a:rPr lang="it-IT" altLang="it-IT" dirty="0" smtClean="0">
                <a:solidFill>
                  <a:srgbClr val="FFFF00"/>
                </a:solidFill>
              </a:rPr>
              <a:t>Esso non è un fatto prodigioso fine a sé stesso. Gesù non ci convince di essere Dio stupendoci con effetti speciali. Il termine “segno”, nel suo rimando simbolico, chiarisce subito che il miracolo rimanda a quell’oltre che è la fede</a:t>
            </a:r>
          </a:p>
          <a:p>
            <a:endParaRPr lang="it-IT" altLang="it-IT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>
                <a:solidFill>
                  <a:srgbClr val="FFFF00"/>
                </a:solidFill>
              </a:rPr>
              <a:t>Il Vangelo di Giovanni ci dice esplicitamente che la fede stessa è il miracolo più importante; </a:t>
            </a:r>
            <a:r>
              <a:rPr lang="it-IT" altLang="it-IT" dirty="0">
                <a:solidFill>
                  <a:srgbClr val="FF0000"/>
                </a:solidFill>
              </a:rPr>
              <a:t>il segno, </a:t>
            </a:r>
            <a:r>
              <a:rPr lang="it-IT" altLang="it-IT" dirty="0">
                <a:solidFill>
                  <a:srgbClr val="FFFF00"/>
                </a:solidFill>
              </a:rPr>
              <a:t>appunto, della presenza tangibile di un Dio con noi che ci conduce a salvezza. </a:t>
            </a:r>
          </a:p>
          <a:p>
            <a:r>
              <a:rPr lang="it-IT" altLang="it-IT" dirty="0">
                <a:solidFill>
                  <a:srgbClr val="FFFF00"/>
                </a:solidFill>
              </a:rPr>
              <a:t>E, ancora, Giovanni ci rivelerà che il </a:t>
            </a:r>
            <a:r>
              <a:rPr lang="it-IT" altLang="it-IT" dirty="0">
                <a:solidFill>
                  <a:srgbClr val="FF0000"/>
                </a:solidFill>
              </a:rPr>
              <a:t>“segno supremo” </a:t>
            </a:r>
            <a:r>
              <a:rPr lang="it-IT" altLang="it-IT" dirty="0">
                <a:solidFill>
                  <a:srgbClr val="FFFF00"/>
                </a:solidFill>
              </a:rPr>
              <a:t>che schiude alla pienezza della fede nel Figlio di Dio, sarà proprio il miracolo di un Dio che muore in croce. È quella l’ora della Gloria, nella quale Dio rivela sé stesso nel volto del suo Figlio Gesù.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9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I 7 SEGNI DEL VANGELO DI GIOVANNI</a:t>
            </a:r>
          </a:p>
          <a:p>
            <a:r>
              <a:rPr lang="it-IT" altLang="it-IT" dirty="0"/>
              <a:t>LE NOZZE DI CANA </a:t>
            </a:r>
            <a:br>
              <a:rPr lang="it-IT" altLang="it-IT" dirty="0"/>
            </a:br>
            <a:r>
              <a:rPr lang="it-IT" altLang="it-IT" dirty="0"/>
              <a:t>LA GUARIGIONE DEL FIGLIO DEL FUNZIONARIO </a:t>
            </a:r>
            <a:br>
              <a:rPr lang="it-IT" altLang="it-IT" dirty="0"/>
            </a:br>
            <a:r>
              <a:rPr lang="it-IT" altLang="it-IT" dirty="0"/>
              <a:t>LA GUARIGIONE DEL PARALITICO </a:t>
            </a:r>
            <a:br>
              <a:rPr lang="it-IT" altLang="it-IT" dirty="0"/>
            </a:br>
            <a:r>
              <a:rPr lang="it-IT" altLang="it-IT" dirty="0"/>
              <a:t>LA MOLTIPLICAZIONE DEI PANI</a:t>
            </a:r>
            <a:br>
              <a:rPr lang="it-IT" altLang="it-IT" dirty="0"/>
            </a:br>
            <a:r>
              <a:rPr lang="it-IT" altLang="it-IT" dirty="0"/>
              <a:t>GESÙ CAMMINA SULLE ACQUE </a:t>
            </a:r>
            <a:br>
              <a:rPr lang="it-IT" altLang="it-IT" dirty="0"/>
            </a:br>
            <a:r>
              <a:rPr lang="it-IT" altLang="it-IT" dirty="0"/>
              <a:t>IL CIECO NATO </a:t>
            </a:r>
            <a:br>
              <a:rPr lang="it-IT" altLang="it-IT" dirty="0"/>
            </a:br>
            <a:r>
              <a:rPr lang="it-IT" altLang="it-IT" dirty="0"/>
              <a:t>LA RESURREZIONE DI LAZZARO</a:t>
            </a:r>
          </a:p>
          <a:p>
            <a:r>
              <a:rPr lang="it-IT" altLang="it-IT" dirty="0"/>
              <a:t>L’OTTAVO SEGNO SARA’ LA RISURREZIONE DI GESU’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5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ages.google.it/url?source=imgres&amp;ct=img&amp;q=http://it.dreamstime.com/anelli-di-cerimonia-nuziale-3d-thumb2188633.jpg&amp;usg=AFQjCNFvaZ-_8z1ITyFtW0Qa3zuvvyVD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00438"/>
            <a:ext cx="2214578" cy="252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ottotitolo 5"/>
          <p:cNvSpPr>
            <a:spLocks noGrp="1"/>
          </p:cNvSpPr>
          <p:nvPr>
            <p:ph type="subTitle" idx="4294967295"/>
          </p:nvPr>
        </p:nvSpPr>
        <p:spPr>
          <a:xfrm>
            <a:off x="5072066" y="2357430"/>
            <a:ext cx="3500462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“L’anello della sposa”</a:t>
            </a:r>
            <a:endParaRPr lang="it-IT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357158" y="142852"/>
            <a:ext cx="83058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CELEBRAZIONE EUCARISTICA</a:t>
            </a:r>
            <a:endParaRPr lang="it-IT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images.google.it/url?source=imgres&amp;ct=img&amp;q=http://static.panoramio.com/photos/original/19046272.jpg&amp;usg=AFQjCNG9yyBrICPr1Vba-ofc5SyMv489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9898"/>
            <a:ext cx="4000528" cy="429978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5000660" cy="1928818"/>
          </a:xfrm>
        </p:spPr>
        <p:txBody>
          <a:bodyPr/>
          <a:lstStyle/>
          <a:p>
            <a:pPr algn="l"/>
            <a:r>
              <a:rPr lang="it-IT" sz="2800" dirty="0" smtClean="0"/>
              <a:t>Commemorare, </a:t>
            </a:r>
          </a:p>
          <a:p>
            <a:pPr algn="l"/>
            <a:r>
              <a:rPr lang="it-IT" sz="2800" dirty="0" smtClean="0"/>
              <a:t>festeggiare in modo solenne, </a:t>
            </a:r>
          </a:p>
          <a:p>
            <a:pPr algn="l"/>
            <a:r>
              <a:rPr lang="it-IT" sz="2800" dirty="0" smtClean="0"/>
              <a:t>vivere comunitariamente </a:t>
            </a:r>
          </a:p>
          <a:p>
            <a:pPr algn="l"/>
            <a:r>
              <a:rPr lang="it-IT" sz="2800" dirty="0" smtClean="0"/>
              <a:t>un evento</a:t>
            </a:r>
            <a:endParaRPr lang="it-IT" sz="2800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914626"/>
          </a:xfrm>
        </p:spPr>
        <p:txBody>
          <a:bodyPr/>
          <a:lstStyle/>
          <a:p>
            <a:pPr algn="l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CELEBRARE =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14744" y="4071942"/>
            <a:ext cx="435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mistero di un’Alleanza inaugurata sul Sinai </a:t>
            </a:r>
          </a:p>
          <a:p>
            <a:r>
              <a:rPr lang="it-IT" sz="2800" dirty="0" smtClean="0"/>
              <a:t>e resa perfetta dal Cristo: l’alleanza tra Dio e l’uomo</a:t>
            </a:r>
            <a:endParaRPr lang="it-IT" sz="2800" dirty="0"/>
          </a:p>
        </p:txBody>
      </p:sp>
      <p:pic>
        <p:nvPicPr>
          <p:cNvPr id="6" name="Immagine 5" descr="Cristo-r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28604"/>
            <a:ext cx="2071702" cy="30133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38" name="Picture 2" descr="http://t3.gstatic.com/images?q=tbn:9fXb_Gvvti_yyM:http://www.comunita-czestochowa.org/alleanza_j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86190"/>
            <a:ext cx="2126548" cy="2471886"/>
          </a:xfrm>
          <a:prstGeom prst="rect">
            <a:avLst/>
          </a:prstGeom>
          <a:noFill/>
        </p:spPr>
      </p:pic>
      <p:cxnSp>
        <p:nvCxnSpPr>
          <p:cNvPr id="8" name="Connettore 2 7"/>
          <p:cNvCxnSpPr/>
          <p:nvPr/>
        </p:nvCxnSpPr>
        <p:spPr>
          <a:xfrm>
            <a:off x="3000364" y="3071810"/>
            <a:ext cx="228601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ammentiarte.it/dal%20Gotico/Beato%20Angelico%20opere/22%20beato%20angelico%20-%20affreschi%20di%20san%20mar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82" y="214290"/>
            <a:ext cx="4455062" cy="630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43438" y="152400"/>
            <a:ext cx="4043362" cy="556261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Gesù Cristo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sigillato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il suo sangue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nuova 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definitiva  Alleanza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Dio e l’uomo nella Chiesa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5888"/>
            <a:ext cx="8218487" cy="6010275"/>
          </a:xfrm>
        </p:spPr>
        <p:txBody>
          <a:bodyPr/>
          <a:lstStyle/>
          <a:p>
            <a:pPr eaLnBrk="1" hangingPunct="1">
              <a:defRPr/>
            </a:pPr>
            <a:endParaRPr lang="it-IT" altLang="it-IT" sz="4000" b="1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it-IT" altLang="it-IT" sz="4000" b="1" dirty="0" smtClean="0">
                <a:solidFill>
                  <a:srgbClr val="FF0000"/>
                </a:solidFill>
                <a:latin typeface="Verdana" pitchFamily="34" charset="0"/>
              </a:rPr>
              <a:t>I </a:t>
            </a:r>
            <a:r>
              <a:rPr lang="it-IT" altLang="it-IT" sz="4000" b="1" dirty="0" smtClean="0">
                <a:solidFill>
                  <a:srgbClr val="FF0000"/>
                </a:solidFill>
                <a:latin typeface="Verdana" pitchFamily="34" charset="0"/>
              </a:rPr>
              <a:t>segni:</a:t>
            </a:r>
            <a:endParaRPr lang="it-IT" altLang="it-IT" sz="40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altLang="it-IT" sz="4000" b="1" dirty="0" smtClean="0">
                <a:solidFill>
                  <a:srgbClr val="FFFF00"/>
                </a:solidFill>
                <a:latin typeface="Verdana" pitchFamily="34" charset="0"/>
              </a:rPr>
              <a:t>Il segno </a:t>
            </a:r>
            <a:r>
              <a:rPr lang="it-IT" sz="4000" b="1" dirty="0" smtClean="0">
                <a:solidFill>
                  <a:srgbClr val="FFFF00"/>
                </a:solidFill>
              </a:rPr>
              <a:t>è di per sé un termine che ha una valenza simbolica: rimanda a un oltre. 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altLang="it-IT" sz="4000" dirty="0" smtClean="0">
                <a:solidFill>
                  <a:srgbClr val="FFFF00"/>
                </a:solidFill>
                <a:latin typeface="Verdana" pitchFamily="34" charset="0"/>
              </a:rPr>
              <a:t>Pensiamo a un cartello stradale,  una bandiera, il mangiare insieme, un fiore…</a:t>
            </a:r>
            <a:endParaRPr lang="it-IT" altLang="it-IT" sz="4000" b="1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it-IT" sz="36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674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Nell’ultima Cena ha istituito l’Eucaristia, dicendo ai discepoli: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“Fate questo in memoria di me”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 descr="Firenze-Ognissanti_Ultima%20c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8300746" cy="453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0"/>
            <a:ext cx="4572032" cy="6500834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Chiesa ha accolto e celebra 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questo dono 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fedele obbedienza.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vive dell’Eucaristia.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images.google.it/url?source=imgres&amp;ct=img&amp;q=http://www.madrecrocifissa.org/datibase/fotogenerale/Crocifisso_con_Maria_RUPNIK.gif&amp;usg=AFQjCNFqo7xP1Z6QukPR6hER0U-zhfH3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457" y="714356"/>
            <a:ext cx="3803561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-642966"/>
            <a:ext cx="8229600" cy="32766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L’Eucaristia edifica la Chiesa, 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fonte e apice 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tutta la vita cristiana.</a:t>
            </a:r>
            <a:endParaRPr lang="it-IT" dirty="0"/>
          </a:p>
        </p:txBody>
      </p:sp>
      <p:pic>
        <p:nvPicPr>
          <p:cNvPr id="1026" name="Picture 2" descr="http://images.google.it/url?source=imgres&amp;ct=img&amp;q=http://www.parrocchiasansimeone.net/images/Eucaristia/f.jpg&amp;usg=AFQjCNHqGvgyeX9s3tdhHHnxK5I9Q7Ub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636788"/>
            <a:ext cx="5072098" cy="38830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google.it/url?source=imgres&amp;ct=img&amp;q=http://4.bp.blogspot.com/_fv9Y7_UyWVI/SesTtJSCroI/AAAAAAAAB2E/nlupJwzzKLc/s400/mani_preghiera_492.jpg&amp;usg=AFQjCNEhwOLZEpM7RnIrgv-DDNqRuhec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643314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357422" y="1857364"/>
            <a:ext cx="3929090" cy="9048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Rendere grazie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4400552" cy="1219200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EUCARISTIA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4500562" y="78579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913030" y="429943"/>
            <a:ext cx="4627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n" pitchFamily="2" charset="0"/>
              </a:rPr>
              <a:t>Eucaristein</a:t>
            </a:r>
            <a:endParaRPr lang="it-IT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wgrkn" pitchFamily="2" charset="0"/>
            </a:endParaRPr>
          </a:p>
        </p:txBody>
      </p:sp>
      <p:pic>
        <p:nvPicPr>
          <p:cNvPr id="15362" name="Picture 2" descr="http://t3.gstatic.com/images?q=tbn:NE3bz_BVt06pmM:http://files.splinder.com/895f03c12fabf8279ff4391d7a276eb7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571612"/>
            <a:ext cx="1871451" cy="267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500034" y="3071810"/>
            <a:ext cx="41434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L’azione di grazie è</a:t>
            </a:r>
          </a:p>
          <a:p>
            <a:pPr algn="ctr"/>
            <a:r>
              <a:rPr lang="it-IT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 risposta di fede </a:t>
            </a:r>
          </a:p>
          <a:p>
            <a:pPr algn="ctr"/>
            <a:r>
              <a:rPr lang="it-IT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 dono gratuito di Dio.</a:t>
            </a:r>
          </a:p>
          <a:p>
            <a:pPr algn="ctr"/>
            <a:r>
              <a:rPr lang="it-IT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È il grazie </a:t>
            </a:r>
          </a:p>
          <a:p>
            <a:pPr algn="ctr"/>
            <a:r>
              <a:rPr lang="it-IT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della creatura al Creatore, del figlio al Padre, </a:t>
            </a:r>
          </a:p>
          <a:p>
            <a:pPr algn="ctr"/>
            <a:r>
              <a:rPr lang="it-IT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 peccatore al Salvatore</a:t>
            </a:r>
            <a:endParaRPr lang="it-IT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6766" cy="1219200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L’Eucaristia è </a:t>
            </a:r>
            <a:b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“Sacramentum caritatis”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 descr="ultimaC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562420" cy="488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4786314" y="1571612"/>
            <a:ext cx="40719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È il dono che Gesù Cristo fa di se stesso, rivelandoci l'amore infinito di Dio per ogni uomo. In questo mirabile Sacramento si manifesta l'amore «più grande», quello che spinge a «dare la vita per i propri amici» (</a:t>
            </a:r>
            <a:r>
              <a:rPr lang="it-IT" i="1" dirty="0" smtClean="0"/>
              <a:t>Gv</a:t>
            </a:r>
            <a:r>
              <a:rPr lang="it-IT" dirty="0" smtClean="0"/>
              <a:t> 15,13). Gesù, infatti, «li amò fino alla fine» (</a:t>
            </a:r>
            <a:r>
              <a:rPr lang="it-IT" i="1" dirty="0" smtClean="0"/>
              <a:t>Gv</a:t>
            </a:r>
            <a:r>
              <a:rPr lang="it-IT" dirty="0" smtClean="0"/>
              <a:t> 13,1). Con questa espressione, l'Evangelista introduce il gesto di infinita umiltà da Lui compiuto: prima di morire sulla croce per noi, messosi un asciugatoio attorno ai fianchi, Egli lava i piedi ai suoi discepoli. Allo stesso modo, Gesù nel Sacramento eucaristico continua ad amarci « fino alla fine », fino al dono del suo corpo e del suo sangue. </a:t>
            </a:r>
          </a:p>
          <a:p>
            <a:pPr algn="just"/>
            <a:endParaRPr lang="it-IT" dirty="0" smtClean="0"/>
          </a:p>
          <a:p>
            <a:pPr algn="r"/>
            <a:r>
              <a:rPr lang="it-IT" sz="1600" i="1" dirty="0" smtClean="0"/>
              <a:t>Sacramentum caritatis, 1</a:t>
            </a:r>
            <a:endParaRPr lang="it-IT" sz="16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001056" cy="6286520"/>
          </a:xfrm>
        </p:spPr>
        <p:txBody>
          <a:bodyPr>
            <a:noAutofit/>
          </a:bodyPr>
          <a:lstStyle/>
          <a:p>
            <a:pPr algn="just"/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L’Eucaristia è il compendio e la somma della nostra fede. La fede della Chiesa è essenzialmente fede eucaristica e si alimenta in modo particolare alla mensa dell'Eucaristia. Suscitata dall'annuncio della Parola di Dio, la fede è nutrita e cresce nell'incontro di grazia col Signore risorto che si realizza nei Sacramenti. La fede si esprime nel rito e il rito rafforza e fortifica la fede. Per questo, il Sacramento dell'altare sta sempre al centro della vita ecclesiale.  Grazie all'Eucaristia la Chiesa rinasce sempre di nuovo!</a:t>
            </a:r>
            <a:b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					    </a:t>
            </a: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Sacramentum caritatis,6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07183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Liturgia è il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culmine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verso cui tende l’azione della Chiesa e insieme la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cui promana tutta la sua forza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 descr="mosaici_ravenna_1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214686"/>
            <a:ext cx="4286250" cy="32194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google.it/url?source=imgres&amp;ct=img&amp;q=http://www.siracusanews.it/files/autostrada_2.jpg&amp;usg=AFQjCNHW3mJUQwsUAHc9xIJs7x_wLy50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8604"/>
            <a:ext cx="2664718" cy="1290723"/>
          </a:xfrm>
          <a:prstGeom prst="rect">
            <a:avLst/>
          </a:prstGeom>
          <a:noFill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5143536" cy="557214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3600" b="1" spc="0" dirty="0" smtClean="0">
                <a:ln/>
                <a:solidFill>
                  <a:schemeClr val="accent3"/>
                </a:solidFill>
                <a:effectLst/>
              </a:rPr>
              <a:t>Il Rito è </a:t>
            </a:r>
            <a:br>
              <a:rPr lang="it-IT" sz="36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it-IT" sz="3600" b="1" spc="0" dirty="0" smtClean="0">
                <a:ln/>
                <a:solidFill>
                  <a:schemeClr val="accent3"/>
                </a:solidFill>
                <a:effectLst/>
              </a:rPr>
              <a:t>la norma che regola </a:t>
            </a:r>
            <a:br>
              <a:rPr lang="it-IT" sz="36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it-IT" sz="3600" b="1" spc="0" dirty="0" smtClean="0">
                <a:ln/>
                <a:solidFill>
                  <a:schemeClr val="accent3"/>
                </a:solidFill>
                <a:effectLst/>
              </a:rPr>
              <a:t>il modo di compiere un’azione sacra </a:t>
            </a:r>
            <a:br>
              <a:rPr lang="it-IT" sz="36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it-IT" sz="3600" b="1" spc="0" dirty="0" smtClean="0">
                <a:ln/>
                <a:solidFill>
                  <a:schemeClr val="accent3"/>
                </a:solidFill>
                <a:effectLst/>
              </a:rPr>
              <a:t>al fine di renderla efficace a stabilire </a:t>
            </a:r>
            <a:br>
              <a:rPr lang="it-IT" sz="36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it-IT" sz="3600" b="1" spc="0" dirty="0" smtClean="0">
                <a:ln/>
                <a:solidFill>
                  <a:schemeClr val="accent3"/>
                </a:solidFill>
                <a:effectLst/>
              </a:rPr>
              <a:t>un rapporto </a:t>
            </a:r>
            <a:br>
              <a:rPr lang="it-IT" sz="36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it-IT" sz="3600" b="1" spc="0" dirty="0" smtClean="0">
                <a:ln/>
                <a:solidFill>
                  <a:schemeClr val="accent3"/>
                </a:solidFill>
                <a:effectLst/>
              </a:rPr>
              <a:t>con la divinità. </a:t>
            </a:r>
            <a:endParaRPr lang="it-IT" sz="3600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2" name="Picture 4" descr="http://images.google.it/url?source=imgres&amp;ct=img&amp;q=http://www.lavoce.info/binary/la_voce/articoli/autostrada_home.1220965475.jpg&amp;usg=AFQjCNHU4YbFp4hVXsOIvxsz2YkvwhiL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018098"/>
            <a:ext cx="2090729" cy="1568047"/>
          </a:xfrm>
          <a:prstGeom prst="rect">
            <a:avLst/>
          </a:prstGeom>
          <a:noFill/>
        </p:spPr>
      </p:pic>
      <p:pic>
        <p:nvPicPr>
          <p:cNvPr id="2054" name="Picture 6" descr="http://images.google.it/url?source=imgres&amp;ct=img&amp;q=http://www.ilgiornale.it/autostrada/foto-id%3D579691-x%3D660-y%3D495.jpg&amp;usg=AFQjCNFdoawKDWhUu9ip12eHBktyXZBu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86190"/>
            <a:ext cx="3531377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t-IT" b="1" spc="0" dirty="0" smtClean="0">
                <a:ln/>
                <a:solidFill>
                  <a:schemeClr val="accent3"/>
                </a:solidFill>
                <a:effectLst/>
              </a:rPr>
              <a:t>L’uomo è un animale rituale …</a:t>
            </a:r>
            <a:endParaRPr lang="it-IT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8674" name="Picture 2" descr="http://images.google.it/url?source=imgres&amp;ct=img&amp;q=http://estb.msn.com/i/AF/56F2DAECA59DAE89541D9B09845A.jpg&amp;usg=AFQjCNGW0ALQDOdm3_th1ujbmmW328fa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643050"/>
            <a:ext cx="1881189" cy="150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images.google.it/url?source=imgres&amp;ct=img&amp;q=http://www.casanponzio.com/IMG_1205.jpg&amp;usg=AFQjCNFbJ2Jm_johNfVQ5zlXH3O6moCb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3865558" cy="2899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images.google.it/url?source=imgres&amp;ct=img&amp;q=http://webstorage.mediaon.it/media/2009/04/64068_373781_2704BB21_7058157_medium.jpg&amp;usg=AFQjCNGc0nyWmnVhqNqYiSI1ofKGLRWc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643314"/>
            <a:ext cx="3651244" cy="273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images.google.it/url?source=imgres&amp;ct=img&amp;q=http://www.pourfemme.it/wp-galleryo/spezzare-la-routine/routine.jpg&amp;usg=AFQjCNFGiuHhP8V0LGh9mnuo3Qqi0jO7i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571612"/>
            <a:ext cx="3008302" cy="187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llout con freccia a destra 12"/>
          <p:cNvSpPr/>
          <p:nvPr/>
        </p:nvSpPr>
        <p:spPr>
          <a:xfrm>
            <a:off x="3071802" y="3857628"/>
            <a:ext cx="3357586" cy="278605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llout con freccia a sinistra 11"/>
          <p:cNvSpPr/>
          <p:nvPr/>
        </p:nvSpPr>
        <p:spPr>
          <a:xfrm>
            <a:off x="4071934" y="1571612"/>
            <a:ext cx="4857784" cy="271464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llout con freccia in giù 10"/>
          <p:cNvSpPr/>
          <p:nvPr/>
        </p:nvSpPr>
        <p:spPr>
          <a:xfrm>
            <a:off x="857224" y="1643050"/>
            <a:ext cx="2143140" cy="292895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700" name="Picture 4" descr="http://images.google.it/url?source=imgres&amp;ct=img&amp;q=http://www.tuttosposinweb.it/netmat/images/news/%24061108152044_FEDI.jpg&amp;usg=AFQjCNF1mayv4agkvHJFCB727RzMkw0v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1723591" cy="1652582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4414" y="0"/>
            <a:ext cx="6615130" cy="12192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b="1" spc="0" dirty="0" smtClean="0">
                <a:ln/>
                <a:solidFill>
                  <a:schemeClr val="accent3"/>
                </a:solidFill>
                <a:effectLst/>
              </a:rPr>
              <a:t>Il rito è costituito da</a:t>
            </a:r>
            <a:endParaRPr lang="it-IT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00034" y="3429000"/>
            <a:ext cx="2720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Simboli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72066" y="4572008"/>
            <a:ext cx="25717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Gesti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3643306" y="2357430"/>
            <a:ext cx="2428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Parole</a:t>
            </a:r>
            <a:endParaRPr lang="it-IT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698" name="Picture 2" descr="http://images.google.it/url?source=imgres&amp;ct=img&amp;q=http://www.parrocchiaspiritosanto.pr.it/Pastorale/Testimonianze/Diaconato800x600/Imposizione.jpg&amp;usg=AFQjCNGoDYRh5w18LXAqltZUNH1xgv6j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71942"/>
            <a:ext cx="1793856" cy="2388891"/>
          </a:xfrm>
          <a:prstGeom prst="rect">
            <a:avLst/>
          </a:prstGeom>
          <a:noFill/>
        </p:spPr>
      </p:pic>
      <p:pic>
        <p:nvPicPr>
          <p:cNvPr id="10" name="Immagine 9" descr="Messa-Cris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714488"/>
            <a:ext cx="2786050" cy="24702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Nella liturgia i segni sono importantissimi.</a:t>
            </a:r>
          </a:p>
          <a:p>
            <a:r>
              <a:rPr lang="it-IT" sz="3600" dirty="0" smtClean="0">
                <a:solidFill>
                  <a:srgbClr val="FFFF00"/>
                </a:solidFill>
              </a:rPr>
              <a:t>Infatti essa è un complesso di </a:t>
            </a:r>
            <a:r>
              <a:rPr lang="it-IT" sz="3600" b="1" dirty="0" smtClean="0">
                <a:solidFill>
                  <a:srgbClr val="FFFF00"/>
                </a:solidFill>
              </a:rPr>
              <a:t>segni</a:t>
            </a:r>
            <a:r>
              <a:rPr lang="it-IT" sz="3600" dirty="0" smtClean="0">
                <a:solidFill>
                  <a:srgbClr val="FFFF00"/>
                </a:solidFill>
              </a:rPr>
              <a:t> sensibili ed efficaci che </a:t>
            </a:r>
            <a:r>
              <a:rPr lang="it-IT" sz="3600" b="1" dirty="0" smtClean="0">
                <a:solidFill>
                  <a:srgbClr val="FFFF00"/>
                </a:solidFill>
              </a:rPr>
              <a:t>manifestano l’attualizzazione nell’oggi della Chiesa delle opere realizzate da Dio nella storia e compiute dal Cristo particolarmente nel suo mistero pasquale.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dirty="0" smtClean="0"/>
              <a:t>(SC 5-7)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05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it-IT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Celebrazione Eucaristica </a:t>
            </a:r>
            <a:br>
              <a:rPr lang="it-IT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è “l’anello della Sposa”</a:t>
            </a:r>
            <a:endParaRPr lang="it-IT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Immagine 3" descr="lista-nozze_fedi-nuziali330X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357562"/>
            <a:ext cx="4446132" cy="3004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http://images.google.it/url?source=imgres&amp;ct=img&amp;q=http://www.gammaitalia.it/grafica/foto-scambio-anelli-nuziali.jpg&amp;usg=AFQjCNGOggmgPmOadxYiFcg7v2mQyuwY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71678"/>
            <a:ext cx="6381750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571528"/>
            <a:ext cx="8786842" cy="3429024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Dono che il Cristo Sposo ha lasciato</a:t>
            </a:r>
            <a:b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sua Sposa, la Chiesa, </a:t>
            </a:r>
            <a:b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pegno del suo amore e della sua fedeltà alla nuova ed eterna alleanza </a:t>
            </a:r>
            <a:b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stipulata con il suo sangue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mages.google.it/url?source=imgres&amp;ct=img&amp;q=http://www.traveladventures.org/continents/europe/images/trastevere11.jpg&amp;usg=AFQjCNHQU9ig_86OjG17q45zqI5Htr0W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00372"/>
            <a:ext cx="4762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28670"/>
            <a:ext cx="8929718" cy="563405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“Il nostro Salvatore, all’ultima cena,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notte in cui fu tradito,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istituì il sacrificio eucaristico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suo corpo e del suo sangue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cui perpetuare nei secoli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sacrificio della croce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 al suo ritorno e confidare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chiesa sua sposa diletta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memoriale della sua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morte e risurrezione”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							</a:t>
            </a:r>
            <a:r>
              <a:rPr lang="it-I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 47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4400552" cy="513401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b="1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L’anello della Chiesa-Sposa </a:t>
            </a:r>
            <a:br>
              <a:rPr lang="it-IT" b="1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formato da </a:t>
            </a:r>
            <a:br>
              <a:rPr lang="it-IT" b="1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 cerchi in uno, nei quali sono incastonate le due gemme dell’unico sigillo dello Sposo</a:t>
            </a:r>
            <a:endParaRPr lang="it-IT" b="1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 descr="anello-gial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571612"/>
            <a:ext cx="3477116" cy="3500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5429256" y="4786298"/>
            <a:ext cx="3071834" cy="1928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llout con freccia a sinistra 6"/>
          <p:cNvSpPr/>
          <p:nvPr/>
        </p:nvSpPr>
        <p:spPr>
          <a:xfrm>
            <a:off x="1928794" y="2714620"/>
            <a:ext cx="3500462" cy="292895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llout con freccia a sinistra 4"/>
          <p:cNvSpPr/>
          <p:nvPr/>
        </p:nvSpPr>
        <p:spPr>
          <a:xfrm>
            <a:off x="3786182" y="1142984"/>
            <a:ext cx="4786346" cy="228601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72000"/>
          </a:xfrm>
        </p:spPr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t-IT" sz="3600" dirty="0" smtClean="0">
                <a:ln/>
                <a:solidFill>
                  <a:schemeClr val="accent3"/>
                </a:solidFill>
              </a:rPr>
              <a:t>Riti di introduzione</a:t>
            </a:r>
          </a:p>
          <a:p>
            <a:endParaRPr lang="it-IT" sz="3600" dirty="0" smtClean="0">
              <a:ln/>
              <a:solidFill>
                <a:schemeClr val="accent3"/>
              </a:solidFill>
            </a:endParaRPr>
          </a:p>
          <a:p>
            <a:endParaRPr lang="it-IT" sz="3600" dirty="0" smtClean="0">
              <a:ln/>
              <a:solidFill>
                <a:schemeClr val="accent3"/>
              </a:solidFill>
            </a:endParaRPr>
          </a:p>
          <a:p>
            <a:r>
              <a:rPr lang="it-IT" sz="3600" dirty="0" smtClean="0">
                <a:ln/>
                <a:solidFill>
                  <a:schemeClr val="accent3"/>
                </a:solidFill>
              </a:rPr>
              <a:t>Riti di</a:t>
            </a:r>
          </a:p>
          <a:p>
            <a:pPr>
              <a:buNone/>
            </a:pPr>
            <a:r>
              <a:rPr lang="it-IT" sz="3600" dirty="0" smtClean="0">
                <a:ln/>
                <a:solidFill>
                  <a:schemeClr val="accent3"/>
                </a:solidFill>
              </a:rPr>
              <a:t>	offertorio</a:t>
            </a:r>
          </a:p>
          <a:p>
            <a:endParaRPr lang="it-IT" sz="3600" dirty="0" smtClean="0">
              <a:ln/>
              <a:solidFill>
                <a:schemeClr val="accent3"/>
              </a:solidFill>
            </a:endParaRPr>
          </a:p>
          <a:p>
            <a:endParaRPr lang="it-IT" sz="3600" dirty="0" smtClean="0">
              <a:ln/>
              <a:solidFill>
                <a:schemeClr val="accent3"/>
              </a:solidFill>
            </a:endParaRPr>
          </a:p>
          <a:p>
            <a:r>
              <a:rPr lang="it-IT" sz="3600" dirty="0" smtClean="0">
                <a:ln/>
                <a:solidFill>
                  <a:schemeClr val="accent3"/>
                </a:solidFill>
              </a:rPr>
              <a:t>Riti di comunione</a:t>
            </a:r>
            <a:endParaRPr lang="it-IT" sz="360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6600" b="1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tre cerchi sono:</a:t>
            </a:r>
            <a:endParaRPr lang="it-IT" sz="6600" b="1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rocessione d'ingre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85860"/>
            <a:ext cx="2928958" cy="1958741"/>
          </a:xfrm>
          <a:prstGeom prst="rect">
            <a:avLst/>
          </a:prstGeom>
          <a:noFill/>
        </p:spPr>
      </p:pic>
      <p:pic>
        <p:nvPicPr>
          <p:cNvPr id="1028" name="Picture 4" descr="http://images.google.it/url?source=imgres&amp;ct=img&amp;q=http://www.christusrex.org/www1/ofm/sbf/segr/ntz/2003ebd/n19offertorio.jpg&amp;usg=AFQjCNHGFoTDF9-gvMHmrn575iNW7fFm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496"/>
            <a:ext cx="2000264" cy="2670279"/>
          </a:xfrm>
          <a:prstGeom prst="rect">
            <a:avLst/>
          </a:prstGeom>
          <a:noFill/>
        </p:spPr>
      </p:pic>
      <p:sp>
        <p:nvSpPr>
          <p:cNvPr id="12" name="Freccia a sinistra 11"/>
          <p:cNvSpPr/>
          <p:nvPr/>
        </p:nvSpPr>
        <p:spPr>
          <a:xfrm>
            <a:off x="4000496" y="5357826"/>
            <a:ext cx="1928826" cy="1214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0" name="Picture 6" descr="http://images.google.it/url?source=imgres&amp;ct=img&amp;q=http://www.313.it/chiesaviva/anno2004/lug-ago363/comunione.jpg&amp;usg=AFQjCNHS-fzCFZ9R7WWutayX4We_qoB9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929198"/>
            <a:ext cx="2786082" cy="16890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515278"/>
          </a:xfrm>
        </p:spPr>
        <p:txBody>
          <a:bodyPr/>
          <a:lstStyle/>
          <a:p>
            <a:r>
              <a:rPr lang="it-IT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Ogni sequenza contiene tre elementi :</a:t>
            </a:r>
          </a:p>
          <a:p>
            <a:pPr algn="l">
              <a:buFont typeface="Wingdings" pitchFamily="2" charset="2"/>
              <a:buChar char="Ø"/>
            </a:pPr>
            <a:r>
              <a:rPr lang="it-IT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32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Processione con canto</a:t>
            </a:r>
          </a:p>
          <a:p>
            <a:pPr algn="l">
              <a:buFont typeface="Wingdings" pitchFamily="2" charset="2"/>
              <a:buChar char="Ø"/>
            </a:pPr>
            <a:r>
              <a:rPr lang="it-IT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Litania</a:t>
            </a:r>
          </a:p>
          <a:p>
            <a:pPr algn="l">
              <a:buFont typeface="Wingdings" pitchFamily="2" charset="2"/>
              <a:buChar char="Ø"/>
            </a:pPr>
            <a:r>
              <a:rPr lang="it-IT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Orazione</a:t>
            </a:r>
            <a:endParaRPr lang="it-IT" sz="32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305800" cy="1981200"/>
          </a:xfrm>
        </p:spPr>
        <p:txBody>
          <a:bodyPr>
            <a:noAutofit/>
          </a:bodyPr>
          <a:lstStyle/>
          <a:p>
            <a:pPr algn="ctr"/>
            <a: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Ogni cerchio è una sequenza </a:t>
            </a:r>
            <a:b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cui corrispondono dei movimenti, </a:t>
            </a:r>
            <a:b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parole e canto, </a:t>
            </a:r>
            <a:b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spazi, tempi, ministeri.</a:t>
            </a:r>
            <a:endParaRPr lang="it-IT" sz="3600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tropeamagazine.it/tropeanews/archivio/2008/1bimestre/dompietrovittorelli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678636"/>
            <a:ext cx="2214578" cy="332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72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Processione + </a:t>
            </a:r>
          </a:p>
          <a:p>
            <a:pPr>
              <a:buNone/>
            </a:pP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canto d’ingresso</a:t>
            </a:r>
          </a:p>
          <a:p>
            <a:pPr>
              <a:buNone/>
            </a:pPr>
            <a:endParaRPr lang="it-IT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Litania </a:t>
            </a:r>
          </a:p>
          <a:p>
            <a:pPr>
              <a:buNone/>
            </a:pP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( Kyrie eleison )</a:t>
            </a:r>
          </a:p>
          <a:p>
            <a:pPr>
              <a:buNone/>
            </a:pPr>
            <a:endParaRPr lang="it-IT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Orazione colletta</a:t>
            </a:r>
            <a:endParaRPr lang="it-IT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t-IT" b="1" spc="0" dirty="0" smtClean="0">
                <a:ln/>
                <a:solidFill>
                  <a:schemeClr val="accent3"/>
                </a:solidFill>
                <a:effectLst/>
              </a:rPr>
              <a:t>Riti di introduzione</a:t>
            </a:r>
            <a:endParaRPr lang="it-IT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9940" name="Picture 4" descr="http://www.tropeamagazine.it/tropeanews/archivio/2008/1bimestre/dompietrovittorelli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4035635" cy="2695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286124"/>
            <a:ext cx="3906676" cy="2604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86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Litania </a:t>
            </a:r>
          </a:p>
          <a:p>
            <a:pPr>
              <a:buNone/>
            </a:pPr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(Preghiera dei fedeli)</a:t>
            </a:r>
          </a:p>
          <a:p>
            <a:endParaRPr lang="it-IT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Processione + canto</a:t>
            </a:r>
          </a:p>
          <a:p>
            <a:endParaRPr lang="it-IT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Orazione sulle offerte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4800" b="1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Riti di offertorio</a:t>
            </a:r>
            <a:endParaRPr lang="it-IT" sz="4800" b="1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images.google.it/url?source=imgres&amp;ct=img&amp;q=http://www.arcidiocesidispoletonorcia.it/downloadriservati/1062/fotogallery/preghiera_fedeli.JPG&amp;usg=AFQjCNEljBqrApLSTC1DamGryAgacfCT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7" y="1261304"/>
            <a:ext cx="3120011" cy="2096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143504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Litania </a:t>
            </a:r>
          </a:p>
          <a:p>
            <a:pPr>
              <a:buNone/>
            </a:pP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(</a:t>
            </a:r>
            <a:r>
              <a:rPr lang="it-IT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Agnello di Dio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endParaRPr lang="it-IT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it-IT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Processione + canto</a:t>
            </a:r>
          </a:p>
          <a:p>
            <a:endParaRPr lang="it-IT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Orazione dopo la comunione</a:t>
            </a:r>
            <a:endParaRPr lang="it-IT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2192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b="1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Riti di comunione</a:t>
            </a:r>
            <a:endParaRPr lang="it-IT" b="1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http://images.google.it/url?source=imgres&amp;ct=img&amp;q=http://www.bologna.chiesacattolica.it/12porte/puntate/2009/2009_05_07/03.jpg&amp;usg=AFQjCNGLe-SmjLvoUIDR508BdmscwyhN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714752"/>
            <a:ext cx="2750232" cy="219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://images.google.it/url?source=imgres&amp;ct=img&amp;q=http://www.cappuccinifoggia.it/files/image/news/Stimmatizzazione%252020-9-09/36.JPG&amp;usg=AFQjCNHPRjCO91KqUz6LGurPw5WHmmpZ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2275436" cy="170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http://images.google.it/url?source=imgres&amp;ct=img&amp;q=http://www.parrocchiasanpietro.it/wp-content/uploads/img/eucarestia_ecclesiae.jpg&amp;usg=AFQjCNH0uxKEWxEfxRGTaHgTFMHeOZxFG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85860"/>
            <a:ext cx="3000375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4" name="Picture 10" descr="http://images.google.it/url?source=imgres&amp;ct=tbn&amp;q=http://www.donbosco-torino.it/image/05/02/09-Eucarestia.jpg&amp;usg=AFQjCNFJrpH4KZLpd9-E5S4pPQ_HfuQEa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05064"/>
            <a:ext cx="2427752" cy="166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6" name="Picture 12" descr="http://images.google.it/url?source=imgres&amp;ct=img&amp;q=http://www.giovani.org/2008/images/stories/pane_spezzato_web.jpg&amp;usg=AFQjCNGE4gHpmxx3B0qaIp6zi2iGaZjH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132856"/>
            <a:ext cx="2000264" cy="150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2844" y="1928802"/>
            <a:ext cx="8229600" cy="457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Liturgia </a:t>
            </a:r>
          </a:p>
          <a:p>
            <a:pPr algn="ctr">
              <a:buNone/>
            </a:pP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della Parola</a:t>
            </a:r>
            <a:endParaRPr lang="it-IT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6600" b="1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due gemme</a:t>
            </a:r>
            <a:endParaRPr lang="it-IT" sz="6600" b="1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 descr="cardinale di parigi domenica gaudet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857364"/>
            <a:ext cx="3000396" cy="2006515"/>
          </a:xfrm>
          <a:prstGeom prst="rect">
            <a:avLst/>
          </a:prstGeom>
        </p:spPr>
      </p:pic>
      <p:pic>
        <p:nvPicPr>
          <p:cNvPr id="5" name="Immagine 4" descr="diacono evangeliar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857628"/>
            <a:ext cx="2088705" cy="2490790"/>
          </a:xfrm>
          <a:prstGeom prst="rect">
            <a:avLst/>
          </a:prstGeom>
        </p:spPr>
      </p:pic>
      <p:pic>
        <p:nvPicPr>
          <p:cNvPr id="37890" name="Picture 2" descr="http://www.pddm.it/cor_esr_09/centrale/30_06_08-(72)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0034" y="1857364"/>
            <a:ext cx="2000264" cy="249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images.google.it/url?source=imgres&amp;ct=img&amp;q=http://www.parrocchiasanpietro.it/wp-content/uploads/img/preghiera_dei_fedeli.JPG&amp;usg=AFQjCNFXDTzAcIk2IdFZOwNJy0xgyKRQ5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715" y="4143380"/>
            <a:ext cx="3390813" cy="22782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277653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liturgia la presenza sacramentale di Cristo s’incarna nel nostro cammino di comunità credente, attraverso segni significanti e santificanti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 7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www.artcurel.it/ARTCUREL/RELIGIONE/LITURGIAESPAZIOSACRO/litu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46148"/>
            <a:ext cx="2928958" cy="182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vincenzosettipani.it/cpm2/albums/opere/Chiesa%20Sacro%20cuore%20di%20Gesu%20in%20Alcamo/ALTAR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97152"/>
            <a:ext cx="2428892" cy="163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Filippo Brunelleschi - Crocifisso ligneo (Firenze, Santa Maria Novella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946148"/>
            <a:ext cx="168115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://t3.gstatic.com/images?q=tbn:bKzvZyBWUaHzPM:http://www.sangiuseppemanfredonia.net/galleria/chiesa/14ambone_pasqu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6468" y="4325720"/>
            <a:ext cx="2214578" cy="217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0034" y="2786058"/>
            <a:ext cx="8229600" cy="9286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Liturgia Eucaristica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20" name="Picture 8" descr="http://images.google.it/url?source=imgres&amp;ct=img&amp;q=http://1.bp.blogspot.com/_UDiVhB-dUBc/SQCHybsBYYI/AAAAAAAABM4/w3HSuVFZacE/S700/Mons%2BMONROY%2BDIEGO%2B295.jpg&amp;usg=AFQjCNHtUm-M96SD0MMYcsPk6M17wpPR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706" y="3729114"/>
            <a:ext cx="3632294" cy="272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03" y="548680"/>
            <a:ext cx="343976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096"/>
            <a:ext cx="3662498" cy="205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Migliavacca Madonna del Confor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3" y="3800956"/>
            <a:ext cx="4736391" cy="265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19806"/>
          </a:xfrm>
        </p:spPr>
        <p:txBody>
          <a:bodyPr/>
          <a:lstStyle/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Liturgia della Parola </a:t>
            </a:r>
            <a:b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la Liturgia Eucaristica</a:t>
            </a:r>
            <a:b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congiunte tra di loro </a:t>
            </a:r>
            <a:b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così strettamente </a:t>
            </a:r>
            <a:b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formare </a:t>
            </a:r>
            <a:b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solo atto di culto</a:t>
            </a:r>
            <a:b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  <a:r>
              <a:rPr lang="it-IT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 56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http://images.google.it/url?source=imgres&amp;ct=img&amp;q=http://files.splinder.com/d110d371cd7852091f79a942f8d879e1.jpeg&amp;usg=AFQjCNGQqP31hHim9nn9zQ2QYGq645pB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000108"/>
            <a:ext cx="2214578" cy="2599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92922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Convocazione</a:t>
            </a:r>
          </a:p>
          <a:p>
            <a:pPr>
              <a:buNone/>
            </a:pPr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Dialogo tra Dio e il suo popolo</a:t>
            </a: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Sacrificio di comunione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2192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b="1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dove deriva questa struttura</a:t>
            </a:r>
            <a:r>
              <a:rPr lang="it-IT" b="1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it-IT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6082" name="Picture 2" descr="http://images.google.it/url?source=imgres&amp;ct=img&amp;q=http://www.godsplan-today.com/0_Images/Moses6.jpg&amp;usg=AFQjCNEPV5XjUcqvMYND3ep15aJSXPoH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14422"/>
            <a:ext cx="1832994" cy="312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://images.google.it/url?source=imgres&amp;ct=img&amp;q=http://bbcc.ibc.regione.emilia-romagna.it/samira/v2fe/thumbs/faenza/pinfa/ra051_01/pict2454-med.jpg&amp;usg=AFQjCNFdmUnsSY5fyDYJsXBnV6XrVfKS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357562"/>
            <a:ext cx="2286016" cy="230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6" name="Picture 6" descr="http://images.google.it/url?source=imgres&amp;ct=img&amp;q=http://www.fmboschetto.it/religione/libri_storici/sacrificiodiNoe.jpg&amp;usg=AFQjCNG7lWIUhUZjJ6p_1CWTOZsUl4wwc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2079608" cy="3060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496" y="0"/>
            <a:ext cx="4929222" cy="278608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3200" b="1" spc="0" dirty="0" smtClean="0">
                <a:ln/>
                <a:solidFill>
                  <a:schemeClr val="accent3"/>
                </a:solidFill>
                <a:effectLst/>
              </a:rPr>
              <a:t>L’alleanza del Sinai, stipulata </a:t>
            </a:r>
            <a:br>
              <a:rPr lang="it-IT" sz="32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it-IT" sz="3200" b="1" spc="0" dirty="0" smtClean="0">
                <a:ln/>
                <a:solidFill>
                  <a:schemeClr val="accent3"/>
                </a:solidFill>
                <a:effectLst/>
              </a:rPr>
              <a:t>per mezzo di Mosè </a:t>
            </a:r>
            <a:br>
              <a:rPr lang="it-IT" sz="32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it-IT" sz="3200" b="1" spc="0" dirty="0" smtClean="0">
                <a:ln/>
                <a:solidFill>
                  <a:schemeClr val="accent3"/>
                </a:solidFill>
                <a:effectLst/>
              </a:rPr>
              <a:t>tra Dio e il popolo eletto</a:t>
            </a:r>
            <a:endParaRPr lang="it-IT" sz="3200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http://images.google.it/url?source=imgres&amp;ct=img&amp;q=http://www.promotours-eg.com/b_p/sinai.jpg&amp;usg=AFQjCNEYiOiUVVg2Iwp7bvCh99-uLpFM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143248"/>
            <a:ext cx="3894679" cy="292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ages.google.it/url?source=imgres&amp;ct=img&amp;q=http://www.bramarte.it/500/img/mic5.jpg&amp;usg=AFQjCNFqWqs0wJfRMG1WGfd9W-j2ity2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3918885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1000100" y="357166"/>
            <a:ext cx="217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Mosè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it-IT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Michelangelo</a:t>
            </a:r>
            <a:endParaRPr lang="it-IT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43570" y="60007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Il Monte Sion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s.google.it/url?source=imgres&amp;ct=img&amp;q=http://www.mosaico.altervista.org/Immagini/claro_nazaro/Mose.jpg&amp;usg=AFQjCNHZKvcjHV72u2jD3u-VOJlQj9mO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436930" cy="2852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650085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				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terzo giorno, sul far del mattino, 				vi furono  tuoni e  lampi, una 					nube densa sul monte e un suono 				fortissimo di corno: tutto il popolo 				che era nell’accampamento fu 					scosso da tremore. Allora Mosè fece uscire il popolo dall’accampamento incontro a Dio.   Essi stettero  in piedi alle falde del monte. Il Signore scese dunque sul monte Sinai, sulla vetta del monte e  chiamò Mosè. Dio pronunciò tutte queste parole … Mosè andò a riferire al popolo tutte le parole del Signore e tutte le norme. Tutto il popolo rispose a una sola voce dicendo: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« Tutti i comandamenti che il Signore ha dato, noi li eseguiremo!». </a:t>
            </a:r>
            <a:b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Mosè  scrisse tutte le parole del Signore. 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0"/>
            <a:ext cx="5357850" cy="6715172"/>
          </a:xfrm>
        </p:spPr>
        <p:txBody>
          <a:bodyPr>
            <a:noAutofit/>
          </a:bodyPr>
          <a:lstStyle/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Incaricò alcuni giovani di offrire </a:t>
            </a:r>
            <a:b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olocausti e di sacrificare giovenchi </a:t>
            </a:r>
            <a:b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come sacrifici di comunione, </a:t>
            </a:r>
            <a:b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per il Signore.  Quindi prese il libro </a:t>
            </a:r>
            <a:b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dell’alleanza e lo lesse alla presenza </a:t>
            </a:r>
            <a:b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del popolo. Dissero: «Quanto ha detto il Signore, lo eseguiremo e vi presteremo ascolto». Mosè prese il sangue e ne asperse il popolo, dicendo: « Ecco il sangue dell’alleanza che il Signore ha concluso con voi sulla base di tutte queste parole!». </a:t>
            </a:r>
            <a:b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Mosè salì con Aronne, Nadab, Abiu e i settanta anziani d’Israele. Essi videro Dio e poi mangiarono e bevvero.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 descr="http://images.google.it/url?source=imgres&amp;ct=img&amp;q=http://www.codexsinaiticus.org/en/img/SplitQ34f8r_BL1_full.jpg&amp;usg=AFQjCNHeVLUWrZ-psq5Jx6MZ2yaGKhl5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66"/>
            <a:ext cx="3000396" cy="222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http://images.google.it/url?source=imgres&amp;ct=img&amp;q=http://4.bp.blogspot.com/_O8at9mXJmTU/RhVJdn6yfgI/AAAAAAAAAcc/HUDRhR6iA1s/s400/mos%25C3%25A8.jpg&amp;usg=AFQjCNFVk_KhrexruMUXGklZhD7WzzfF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786058"/>
            <a:ext cx="29051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1857364"/>
            <a:ext cx="7901014" cy="400052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“Voi stessi avete visto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ciò che io ho fatto all’Egitto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come ho sollevato voi su ali di aquila e vi ho fatto venire fino a me.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Ora, se darete ascolto alla mia voce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custodirete la mia alleanza,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 sarete per me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regno di sacerdoti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una nazione santa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8479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L’Eucaristia è la mia risposta d’amore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Dio che in Gesù Cristo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ha amato 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ha dato se stesso per me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 descr="http://images.google.it/url?source=imgres&amp;ct=img&amp;q=http://lh3.ggpht.com/lollyven/R_FknosTNTI/AAAAAAAACEY/hnHJtvDmRn0/seconde_nozze.jpg&amp;usg=AFQjCNFoBRCDt09h_RnMEABBQxCAiov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00438"/>
            <a:ext cx="6762744" cy="2967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ages.google.it/url?source=imgres&amp;ct=img&amp;q=http://fidanzati.wikidot.com/local--files/nuovo-rito/matrimonio4.jpg&amp;usg=AFQjCNH7FgfhNQLtVmbvzsBLxaM5cw9k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9028" cy="6107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86414" y="1357298"/>
            <a:ext cx="3357586" cy="5205426"/>
          </a:xfrm>
        </p:spPr>
        <p:txBody>
          <a:bodyPr>
            <a:normAutofit/>
          </a:bodyPr>
          <a:lstStyle/>
          <a:p>
            <a: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Beati </a:t>
            </a:r>
            <a:b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gli invitati </a:t>
            </a:r>
            <a:b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 banchetto </a:t>
            </a:r>
            <a:b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 nozze </a:t>
            </a:r>
            <a:b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dell’Agnello! </a:t>
            </a:r>
            <a:b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sz="36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it-IT" sz="28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 19,9</a:t>
            </a:r>
            <a:endParaRPr lang="it-IT" sz="3600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idx="1"/>
          </p:nvPr>
        </p:nvSpPr>
        <p:spPr>
          <a:xfrm>
            <a:off x="285720" y="2285992"/>
            <a:ext cx="8543956" cy="71438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Il sacramento è la salvezza offerta nella povertà di un segno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63509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Sacramento = 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azione che si compie mediante un segno per rendere sacro qualcosa o qualcuno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zavadlal.it/immagini/alan%20battesi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7562"/>
            <a:ext cx="3198224" cy="2425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http://t0.gstatic.com/images?q=tbn:F21E430cNhAZgM:http://www.migrantitorino.it/wp-content/uploads/2009/03/eucarist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643314"/>
            <a:ext cx="1857388" cy="2465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2" name="Picture 6" descr="http://t1.gstatic.com/images?q=tbn:KFL1kLJLcAkegM:http://www.bologna.chiesacattolica.it/12porte/puntate/2006/2006_09_21/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714884"/>
            <a:ext cx="2321733" cy="1857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4" name="Picture 8" descr="http://t1.gstatic.com/images?q=tbn:x879rJ0wAJqmyM:http://www.seminariorc.it/Diario/06/Ordinazione%2520di%2520don%2520Santo/oli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786058"/>
            <a:ext cx="205639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Praticamente, Cristo stesso, nato-morto-risorto, e la sua missione, sono il primo e grande «sacramento» di salvezza.</a:t>
            </a:r>
          </a:p>
          <a:p>
            <a:pPr marL="0" indent="0">
              <a:buNone/>
            </a:pPr>
            <a:r>
              <a:rPr lang="it-IT" dirty="0" smtClean="0"/>
              <a:t>Il dono della salvezza, voluta e stabilita da Dio, viene all’uomo per mezzo di Cristo, e in Cristo (sacramento di Dio), attraverso la Chiesa (sacramento di Cristo) mediante i sacramenti (i sacramenti di Cristo e della Chiesa).</a:t>
            </a:r>
          </a:p>
          <a:p>
            <a:pPr marL="0" indent="0">
              <a:buNone/>
            </a:pPr>
            <a:r>
              <a:rPr lang="it-IT" dirty="0" smtClean="0"/>
              <a:t>Cristo con la sua incarnazione è il primo sacramento. </a:t>
            </a:r>
          </a:p>
          <a:p>
            <a:pPr marL="0" indent="0">
              <a:buNone/>
            </a:pPr>
            <a:r>
              <a:rPr lang="it-IT" dirty="0" smtClean="0"/>
              <a:t>«Il sacramento di Dio non è altro che Cristo». </a:t>
            </a:r>
            <a:r>
              <a:rPr lang="it-IT" dirty="0"/>
              <a:t>S. Agostino: </a:t>
            </a:r>
          </a:p>
        </p:txBody>
      </p:sp>
    </p:spTree>
    <p:extLst>
      <p:ext uri="{BB962C8B-B14F-4D97-AF65-F5344CB8AC3E}">
        <p14:creationId xmlns:p14="http://schemas.microsoft.com/office/powerpoint/2010/main" val="2835262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548680"/>
            <a:ext cx="7786742" cy="266429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it-IT" sz="3600" b="1" spc="0" dirty="0" smtClean="0">
                <a:ln/>
                <a:solidFill>
                  <a:schemeClr val="accent3"/>
                </a:solidFill>
                <a:effectLst/>
              </a:rPr>
              <a:t>Segno = </a:t>
            </a:r>
            <a:r>
              <a:rPr lang="it-IT" sz="3600" spc="0" dirty="0" smtClean="0">
                <a:ln/>
                <a:solidFill>
                  <a:schemeClr val="accent3"/>
                </a:solidFill>
                <a:effectLst/>
              </a:rPr>
              <a:t>oggetto o figura che serve </a:t>
            </a:r>
            <a:br>
              <a:rPr lang="it-IT" sz="3600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it-IT" sz="3600" spc="0" dirty="0" smtClean="0">
                <a:ln/>
                <a:solidFill>
                  <a:schemeClr val="accent3"/>
                </a:solidFill>
                <a:effectLst/>
              </a:rPr>
              <a:t>a </a:t>
            </a:r>
            <a:r>
              <a:rPr lang="it-IT" sz="3600" dirty="0"/>
              <a:t>passare dal segno visibile all’invisibile mistero.</a:t>
            </a:r>
            <a:br>
              <a:rPr lang="it-IT" sz="3600" dirty="0"/>
            </a:br>
            <a:r>
              <a:rPr lang="it-IT" sz="3600" dirty="0"/>
              <a:t/>
            </a:r>
            <a:br>
              <a:rPr lang="it-IT" sz="3600" dirty="0"/>
            </a:br>
            <a:endParaRPr lang="it-IT" sz="3600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074" name="AutoShape 2" descr="http://i61.photobucket.com/albums/h65/Lianna3/Religiose/pane_spezzato.jpg"/>
          <p:cNvSpPr>
            <a:spLocks noChangeAspect="1" noChangeArrowheads="1"/>
          </p:cNvSpPr>
          <p:nvPr/>
        </p:nvSpPr>
        <p:spPr bwMode="auto">
          <a:xfrm>
            <a:off x="63500" y="-136525"/>
            <a:ext cx="8723342" cy="3162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3076" name="Picture 4" descr="http://i61.photobucket.com/albums/h65/Lianna3/Religiose/pane_spezz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2381250" cy="3162301"/>
          </a:xfrm>
          <a:prstGeom prst="rect">
            <a:avLst/>
          </a:prstGeom>
          <a:noFill/>
        </p:spPr>
      </p:pic>
      <p:pic>
        <p:nvPicPr>
          <p:cNvPr id="3078" name="Picture 6" descr="vino333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429112"/>
            <a:ext cx="2571768" cy="1928826"/>
          </a:xfrm>
          <a:prstGeom prst="rect">
            <a:avLst/>
          </a:prstGeom>
          <a:noFill/>
        </p:spPr>
      </p:pic>
      <p:pic>
        <p:nvPicPr>
          <p:cNvPr id="3080" name="Picture 8" descr="http://www.tavernamontisi.com/Vino_rosso_FOOD045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714884"/>
            <a:ext cx="1619261" cy="1214446"/>
          </a:xfrm>
          <a:prstGeom prst="rect">
            <a:avLst/>
          </a:prstGeom>
          <a:noFill/>
        </p:spPr>
      </p:pic>
      <p:pic>
        <p:nvPicPr>
          <p:cNvPr id="3082" name="Picture 10" descr="http://marcocobianchi.files.wordpress.com/2009/11/acqua.jpg?w=300&amp;h=19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5142" y="2348880"/>
            <a:ext cx="3015472" cy="2000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52864"/>
          </a:xfrm>
        </p:spPr>
        <p:txBody>
          <a:bodyPr>
            <a:normAutofit/>
          </a:bodyPr>
          <a:lstStyle/>
          <a:p>
            <a:r>
              <a:rPr lang="it-IT" dirty="0" smtClean="0"/>
              <a:t>I SEGNI NELLA LITURGIA </a:t>
            </a:r>
            <a:br>
              <a:rPr lang="it-IT" dirty="0" smtClean="0"/>
            </a:br>
            <a:r>
              <a:rPr lang="it-IT" dirty="0" smtClean="0"/>
              <a:t>devono lasciar trasparire la realtà divina che in essi si esprime e si comunica all’uomo.</a:t>
            </a:r>
            <a:br>
              <a:rPr lang="it-IT" dirty="0" smtClean="0"/>
            </a:br>
            <a:r>
              <a:rPr lang="it-IT" dirty="0" smtClean="0"/>
              <a:t>Ciò che conta è la verità di salvezza che evoca e misticamente realizza;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05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79712" y="22768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620688"/>
            <a:ext cx="8229600" cy="712879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Battesimo</a:t>
            </a:r>
            <a:br>
              <a:rPr lang="it-IT" dirty="0" smtClean="0"/>
            </a:br>
            <a:r>
              <a:rPr lang="it-IT" dirty="0" smtClean="0"/>
              <a:t>Qual è il segno?</a:t>
            </a:r>
            <a:br>
              <a:rPr lang="it-IT" dirty="0" smtClean="0"/>
            </a:br>
            <a:r>
              <a:rPr lang="it-IT" dirty="0" smtClean="0"/>
              <a:t>Immersione nell’acqua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12800" dirty="0" smtClean="0"/>
              <a:t/>
            </a:r>
            <a:br>
              <a:rPr lang="it-IT" sz="12800" dirty="0" smtClean="0"/>
            </a:br>
            <a:endParaRPr lang="it-IT" sz="12800" dirty="0" smtClean="0"/>
          </a:p>
          <a:p>
            <a:pPr algn="ctr"/>
            <a:endParaRPr lang="it-IT" sz="12800" dirty="0"/>
          </a:p>
          <a:p>
            <a:pPr algn="ctr"/>
            <a:endParaRPr lang="it-IT" sz="12800" dirty="0" smtClean="0"/>
          </a:p>
          <a:p>
            <a:pPr algn="ctr"/>
            <a:endParaRPr lang="it-IT" sz="12800" dirty="0"/>
          </a:p>
          <a:p>
            <a:pPr algn="ctr"/>
            <a:r>
              <a:rPr lang="it-IT" sz="12800" dirty="0" smtClean="0"/>
              <a:t>Il Battesimo</a:t>
            </a:r>
          </a:p>
          <a:p>
            <a:pPr algn="ctr"/>
            <a:r>
              <a:rPr lang="it-IT" sz="12800" dirty="0" smtClean="0"/>
              <a:t>Qual è il segno?</a:t>
            </a:r>
          </a:p>
          <a:p>
            <a:pPr algn="ctr"/>
            <a:r>
              <a:rPr lang="it-IT" sz="12800" dirty="0" smtClean="0"/>
              <a:t>Immersione nell’acqua</a:t>
            </a:r>
          </a:p>
          <a:p>
            <a:pPr algn="ctr"/>
            <a:r>
              <a:rPr lang="it-IT" sz="12800" dirty="0" smtClean="0"/>
              <a:t>Segni e parole intimamente connessi DV 2</a:t>
            </a:r>
          </a:p>
          <a:p>
            <a:pPr algn="ctr"/>
            <a:endParaRPr lang="it-IT" sz="12800" dirty="0" smtClean="0"/>
          </a:p>
          <a:p>
            <a:pPr algn="ctr"/>
            <a:r>
              <a:rPr lang="it-IT" sz="12800" dirty="0" smtClean="0"/>
              <a:t>Io ti battezzo nel nome del Padre del Figlio e dello Spirito Santo</a:t>
            </a:r>
          </a:p>
          <a:p>
            <a:r>
              <a:rPr lang="it-IT" sz="12800" dirty="0" smtClean="0"/>
              <a:t>Segno della croce (appartenenza, sigillo, </a:t>
            </a:r>
            <a:r>
              <a:rPr lang="it-IT" sz="12800" dirty="0" err="1" smtClean="0"/>
              <a:t>sphragis</a:t>
            </a:r>
            <a:r>
              <a:rPr lang="it-IT" sz="12800" dirty="0" smtClean="0"/>
              <a:t>)</a:t>
            </a:r>
          </a:p>
          <a:p>
            <a:r>
              <a:rPr lang="it-IT" sz="12800" dirty="0" smtClean="0"/>
              <a:t>Segno dell’unzione (olio dei catecumeni, ha funzione risanatrice e santificatrice. Olio del crisma, altro Cristo, re , profeta e sacerdote.</a:t>
            </a:r>
          </a:p>
          <a:p>
            <a:r>
              <a:rPr lang="it-IT" sz="12800" dirty="0" smtClean="0"/>
              <a:t>La veste bianca (segno della nuova creazione)</a:t>
            </a:r>
          </a:p>
          <a:p>
            <a:r>
              <a:rPr lang="it-IT" sz="12800" dirty="0" smtClean="0"/>
              <a:t>il cero acceso, segno di Cristo Risorto, della vita nuova, figli della luce…</a:t>
            </a:r>
            <a:br>
              <a:rPr lang="it-IT" sz="12800" dirty="0" smtClean="0"/>
            </a:br>
            <a:r>
              <a:rPr lang="it-IT" sz="12800" dirty="0" smtClean="0"/>
              <a:t/>
            </a:r>
            <a:br>
              <a:rPr lang="it-IT" sz="12800" dirty="0" smtClean="0"/>
            </a:br>
            <a:r>
              <a:rPr lang="it-IT" sz="12800" dirty="0" smtClean="0"/>
              <a:t/>
            </a:r>
            <a:br>
              <a:rPr lang="it-IT" sz="12800" dirty="0" smtClean="0"/>
            </a:br>
            <a:r>
              <a:rPr lang="it-IT" sz="12800" dirty="0" smtClean="0"/>
              <a:t/>
            </a:r>
            <a:br>
              <a:rPr lang="it-IT" sz="128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71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2667</TotalTime>
  <Words>944</Words>
  <Application>Microsoft Office PowerPoint</Application>
  <PresentationFormat>Presentazione su schermo (4:3)</PresentationFormat>
  <Paragraphs>165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49" baseType="lpstr">
      <vt:lpstr>Carta</vt:lpstr>
      <vt:lpstr>I SEGNI DELLA SALVEZZA: PAROLA, LITURGIA, SACRAMENTI: LA CELEBRAZIONE EUCARISTICA</vt:lpstr>
      <vt:lpstr>Presentazione standard di PowerPoint</vt:lpstr>
      <vt:lpstr>Presentazione standard di PowerPoint</vt:lpstr>
      <vt:lpstr>Nella liturgia la presenza sacramentale di Cristo s’incarna nel nostro cammino di comunità credente, attraverso segni significanti e santificanti SC 7</vt:lpstr>
      <vt:lpstr>Sacramento =  azione che si compie mediante un segno per rendere sacro qualcosa o qualcuno</vt:lpstr>
      <vt:lpstr>Presentazione standard di PowerPoint</vt:lpstr>
      <vt:lpstr>Segno = oggetto o figura che serve  a passare dal segno visibile all’invisibile mistero.  </vt:lpstr>
      <vt:lpstr>I SEGNI NELLA LITURGIA  devono lasciar trasparire la realtà divina che in essi si esprime e si comunica all’uomo. Ciò che conta è la verità di salvezza che evoca e misticamente realizza;   </vt:lpstr>
      <vt:lpstr>Presentazione standard di PowerPoint</vt:lpstr>
      <vt:lpstr>SIMBOLO</vt:lpstr>
      <vt:lpstr>Simbolo = oggetto o raffigurazione concreta che rappresenta un concetto astratto</vt:lpstr>
      <vt:lpstr>Il termine simbolo deriva dal greco sumba,llein = mettere insieme.  Indica le due metà di un oggetto che, spezzato, può essere ricomposto  avvicinando le due metà.  Ogni pezzo, in sé, non ha valore;  riuniti  i due frammenti sono segno  di riconoscimento</vt:lpstr>
      <vt:lpstr>Il simbolo è:</vt:lpstr>
      <vt:lpstr>La Parola nel Vangelo di Giovanni</vt:lpstr>
      <vt:lpstr>Presentazione standard di PowerPoint</vt:lpstr>
      <vt:lpstr>Presentazione standard di PowerPoint</vt:lpstr>
      <vt:lpstr>LA CELEBRAZIONE EUCARISTICA</vt:lpstr>
      <vt:lpstr>CELEBRARE =</vt:lpstr>
      <vt:lpstr>Gesù Cristo  ha sigillato  con il suo sangue  la nuova   e  definitiva  Alleanza  tra Dio e l’uomo nella Chiesa</vt:lpstr>
      <vt:lpstr>Nell’ultima Cena ha istituito l’Eucaristia, dicendo ai discepoli: “Fate questo in memoria di me”</vt:lpstr>
      <vt:lpstr>La Chiesa ha accolto e celebra  questo dono  in fedele obbedienza. Essa vive dell’Eucaristia. </vt:lpstr>
      <vt:lpstr>L’Eucaristia edifica la Chiesa,  è fonte e apice  di tutta la vita cristiana.</vt:lpstr>
      <vt:lpstr>EUCARISTIA</vt:lpstr>
      <vt:lpstr>L’Eucaristia è  “Sacramentum caritatis”</vt:lpstr>
      <vt:lpstr>L’Eucaristia è il compendio e la somma della nostra fede. La fede della Chiesa è essenzialmente fede eucaristica e si alimenta in modo particolare alla mensa dell'Eucaristia. Suscitata dall'annuncio della Parola di Dio, la fede è nutrita e cresce nell'incontro di grazia col Signore risorto che si realizza nei Sacramenti. La fede si esprime nel rito e il rito rafforza e fortifica la fede. Per questo, il Sacramento dell'altare sta sempre al centro della vita ecclesiale.  Grazie all'Eucaristia la Chiesa rinasce sempre di nuovo!                     Sacramentum caritatis,6   </vt:lpstr>
      <vt:lpstr>La Liturgia è il culmine  verso cui tende l’azione della Chiesa e insieme la fonte  da cui promana tutta la sua forza</vt:lpstr>
      <vt:lpstr>Il Rito è  la norma che regola  il modo di compiere un’azione sacra  al fine di renderla efficace a stabilire  un rapporto  con la divinità. </vt:lpstr>
      <vt:lpstr>L’uomo è un animale rituale …</vt:lpstr>
      <vt:lpstr>Il rito è costituito da</vt:lpstr>
      <vt:lpstr>La Celebrazione Eucaristica  è “l’anello della Sposa”</vt:lpstr>
      <vt:lpstr>Dono che il Cristo Sposo ha lasciato alla sua Sposa, la Chiesa,  come pegno del suo amore e della sua fedeltà alla nuova ed eterna alleanza  stipulata con il suo sangue</vt:lpstr>
      <vt:lpstr>“Il nostro Salvatore, all’ultima cena,  nella notte in cui fu tradito, istituì il sacrificio eucaristico  del suo corpo e del suo sangue  con cui perpetuare nei secoli  il sacrificio della croce  sino al suo ritorno e confidare  alla chiesa sua sposa diletta  il memoriale della sua  morte e risurrezione”        SC 47</vt:lpstr>
      <vt:lpstr>L’anello della Chiesa-Sposa  è formato da  tre cerchi in uno, nei quali sono incastonate le due gemme dell’unico sigillo dello Sposo</vt:lpstr>
      <vt:lpstr>I tre cerchi sono:</vt:lpstr>
      <vt:lpstr>Ogni cerchio è una sequenza  a cui corrispondono dei movimenti,  parole e canto,  spazi, tempi, ministeri.</vt:lpstr>
      <vt:lpstr>Riti di introduzione</vt:lpstr>
      <vt:lpstr>Riti di offertorio</vt:lpstr>
      <vt:lpstr>Riti di comunione</vt:lpstr>
      <vt:lpstr>Le due gemme</vt:lpstr>
      <vt:lpstr>Presentazione standard di PowerPoint</vt:lpstr>
      <vt:lpstr>La Liturgia della Parola  e la Liturgia Eucaristica sono congiunte tra di loro  così strettamente  da formare  un solo atto di culto                                                  SC 56</vt:lpstr>
      <vt:lpstr>Da dove deriva questa struttura?</vt:lpstr>
      <vt:lpstr>L’alleanza del Sinai, stipulata  per mezzo di Mosè  tra Dio e il popolo eletto</vt:lpstr>
      <vt:lpstr>    Il terzo giorno, sul far del mattino,     vi furono  tuoni e  lampi, una      nube densa sul monte e un suono     fortissimo di corno: tutto il popolo     che era nell’accampamento fu      scosso da tremore. Allora Mosè fece uscire il popolo dall’accampamento incontro a Dio.   Essi stettero  in piedi alle falde del monte. Il Signore scese dunque sul monte Sinai, sulla vetta del monte e  chiamò Mosè. Dio pronunciò tutte queste parole … Mosè andò a riferire al popolo tutte le parole del Signore e tutte le norme. Tutto il popolo rispose a una sola voce dicendo: « Tutti i comandamenti che il Signore ha dato, noi li eseguiremo!».  Mosè  scrisse tutte le parole del Signore. </vt:lpstr>
      <vt:lpstr>Incaricò alcuni giovani di offrire  olocausti e di sacrificare giovenchi  come sacrifici di comunione,  per il Signore.  Quindi prese il libro  dell’alleanza e lo lesse alla presenza  del popolo. Dissero: «Quanto ha detto il Signore, lo eseguiremo e vi presteremo ascolto». Mosè prese il sangue e ne asperse il popolo, dicendo: « Ecco il sangue dell’alleanza che il Signore ha concluso con voi sulla base di tutte queste parole!».  Mosè salì con Aronne, Nadab, Abiu e i settanta anziani d’Israele. Essi videro Dio e poi mangiarono e bevvero.</vt:lpstr>
      <vt:lpstr>“Voi stessi avete visto  ciò che io ho fatto all’Egitto  e come ho sollevato voi su ali di aquila e vi ho fatto venire fino a me.  Ora, se darete ascolto alla mia voce  e custodirete la mia alleanza,  voi sarete per me  un regno di sacerdoti  e una nazione santa”</vt:lpstr>
      <vt:lpstr>L’Eucaristia è la mia risposta d’amore a Dio che in Gesù Cristo mi ha amato  e ha dato se stesso per me</vt:lpstr>
      <vt:lpstr>Beati  gli invitati  al banchetto  di nozze  dell’Agnello!    Ap 19,9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CELEBRAZIONE EUCARISTICA</dc:title>
  <dc:creator>Daniela,Musumeci,</dc:creator>
  <cp:lastModifiedBy>Utente Windows</cp:lastModifiedBy>
  <cp:revision>234</cp:revision>
  <dcterms:created xsi:type="dcterms:W3CDTF">2009-12-08T14:01:43Z</dcterms:created>
  <dcterms:modified xsi:type="dcterms:W3CDTF">2026-03-22T09:06:51Z</dcterms:modified>
</cp:coreProperties>
</file>