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75" r:id="rId12"/>
    <p:sldId id="276" r:id="rId13"/>
    <p:sldId id="265" r:id="rId14"/>
  </p:sldIdLst>
  <p:sldSz cx="14630400" cy="8229600"/>
  <p:notesSz cx="8229600" cy="14630400"/>
  <p:embeddedFontLst>
    <p:embeddedFont>
      <p:font typeface="Funnel Sans" panose="020B0604020202020204" charset="0"/>
      <p:regular r:id="rId16"/>
    </p:embeddedFont>
    <p:embeddedFont>
      <p:font typeface="Instrument Sans Medium" panose="020B0604020202020204" charset="0"/>
      <p:regular r:id="rId17"/>
    </p:embeddedFont>
    <p:embeddedFont>
      <p:font typeface="Instrument Sans Semi Bold" panose="020B0604020202020204" charset="0"/>
      <p:regular r:id="rId18"/>
    </p:embeddedFont>
    <p:embeddedFont>
      <p:font typeface="Mona Sans Semi Bold" panose="020B0604020202020204" charset="0"/>
      <p:regular r:id="rId19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416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001111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37591" y="2653296"/>
            <a:ext cx="55552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PRINCIPI PEDAGOGICI</a:t>
            </a:r>
          </a:p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F0000"/>
                </a:solidFill>
                <a:latin typeface="Mona Sans Semi Bold" pitchFamily="34" charset="0"/>
              </a:rPr>
              <a:t>per </a:t>
            </a:r>
            <a:r>
              <a:rPr lang="en-US" sz="3900" b="1" dirty="0" err="1">
                <a:solidFill>
                  <a:srgbClr val="FF0000"/>
                </a:solidFill>
                <a:latin typeface="Mona Sans Semi Bold" pitchFamily="34" charset="0"/>
              </a:rPr>
              <a:t>iniziare</a:t>
            </a:r>
            <a:r>
              <a:rPr lang="en-US" sz="3900" b="1" dirty="0">
                <a:solidFill>
                  <a:srgbClr val="FF0000"/>
                </a:solidFill>
                <a:latin typeface="Mona Sans Semi Bold" pitchFamily="34" charset="0"/>
              </a:rPr>
              <a:t> I bambini e </a:t>
            </a:r>
            <a:r>
              <a:rPr lang="en-US" sz="3900" b="1" dirty="0" err="1">
                <a:solidFill>
                  <a:srgbClr val="FF0000"/>
                </a:solidFill>
                <a:latin typeface="Mona Sans Semi Bold" pitchFamily="34" charset="0"/>
              </a:rPr>
              <a:t>ragazzi</a:t>
            </a:r>
            <a:r>
              <a:rPr lang="en-US" sz="3900" b="1" dirty="0">
                <a:solidFill>
                  <a:srgbClr val="FF0000"/>
                </a:solidFill>
                <a:latin typeface="Mona Sans Semi Bold" pitchFamily="34" charset="0"/>
              </a:rPr>
              <a:t> </a:t>
            </a:r>
          </a:p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F0000"/>
                </a:solidFill>
                <a:latin typeface="Mona Sans Semi Bold" pitchFamily="34" charset="0"/>
              </a:rPr>
              <a:t>alla </a:t>
            </a:r>
            <a:r>
              <a:rPr lang="en-US" sz="3900" b="1" dirty="0" err="1">
                <a:solidFill>
                  <a:srgbClr val="FF0000"/>
                </a:solidFill>
                <a:latin typeface="Mona Sans Semi Bold" pitchFamily="34" charset="0"/>
              </a:rPr>
              <a:t>celebrazione</a:t>
            </a:r>
            <a:r>
              <a:rPr lang="en-US" sz="3900" b="1" dirty="0">
                <a:solidFill>
                  <a:srgbClr val="FF0000"/>
                </a:solidFill>
                <a:latin typeface="Mona Sans Semi Bold" pitchFamily="34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Mona Sans Semi Bold" pitchFamily="34" charset="0"/>
              </a:rPr>
              <a:t>eucaristica</a:t>
            </a:r>
            <a:endParaRPr lang="en-US" sz="3900" b="1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9DA691-752C-429E-735E-313E5F796B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95" r="14298"/>
          <a:stretch>
            <a:fillRect/>
          </a:stretch>
        </p:blipFill>
        <p:spPr>
          <a:xfrm>
            <a:off x="0" y="0"/>
            <a:ext cx="3448379" cy="4762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FA10F2E-1FE5-C736-1F60-E0CA013B3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5930" y="3467100"/>
            <a:ext cx="3544470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5C23705-C97D-C29F-01AD-D0F7E344F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50" y="252663"/>
            <a:ext cx="14085869" cy="776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95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93508"/>
            <a:ext cx="75564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C'era </a:t>
            </a:r>
            <a:r>
              <a:rPr lang="en-US" sz="5350" dirty="0" err="1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una</a:t>
            </a:r>
            <a:r>
              <a:rPr lang="en-US" sz="535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volta…</a:t>
            </a:r>
            <a:endParaRPr lang="en-US" sz="5350" dirty="0"/>
          </a:p>
        </p:txBody>
      </p:sp>
      <p:sp>
        <p:nvSpPr>
          <p:cNvPr id="4" name="Text 1"/>
          <p:cNvSpPr/>
          <p:nvPr/>
        </p:nvSpPr>
        <p:spPr>
          <a:xfrm>
            <a:off x="793789" y="2852082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C’ era Leone, un bimbo fragile che qualcuno ha iniziato al mistero della preghiera. E quel qualcuno ha fatto con gradualità e umiltà il gesto più rivoluzionario del mondo.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793788" y="4065151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Davanti al paradosso di famiglie secolarizzate che pure offrono ancora alle parrocchie l'occasione straordinaria di provare questo atto d'amore delicatissimo, è tempo di </a:t>
            </a:r>
            <a:r>
              <a:rPr lang="en-US" dirty="0">
                <a:solidFill>
                  <a:srgbClr val="000000"/>
                </a:solidFill>
                <a:highlight>
                  <a:srgbClr val="D5D5D8"/>
                </a:highlight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smettere ogni lamentela</a:t>
            </a:r>
            <a:r>
              <a:rPr lang="en-US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e di </a:t>
            </a:r>
            <a:r>
              <a:rPr lang="en-US" b="1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tentare l'incanto</a:t>
            </a:r>
            <a:r>
              <a:rPr lang="en-US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1091446" y="5977771"/>
            <a:ext cx="72587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L'iniziazione è il gesto più rivoluzionario del mondo: accompagnare qualcuno a scoprire che la vita è dono, che Dio è presente, che la preghiera è possibile.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793790" y="5754529"/>
            <a:ext cx="22860" cy="1081564"/>
          </a:xfrm>
          <a:prstGeom prst="rect">
            <a:avLst/>
          </a:prstGeom>
          <a:solidFill>
            <a:srgbClr val="D5D5D8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787CD6A-078D-E94D-507C-23801BE2B2E1}"/>
              </a:ext>
            </a:extLst>
          </p:cNvPr>
          <p:cNvSpPr txBox="1"/>
          <p:nvPr/>
        </p:nvSpPr>
        <p:spPr>
          <a:xfrm>
            <a:off x="462338" y="1387011"/>
            <a:ext cx="135824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DD. 47.</a:t>
            </a:r>
            <a:r>
              <a:rPr lang="it-IT" dirty="0"/>
              <a:t> «</a:t>
            </a:r>
            <a:r>
              <a:rPr lang="it-IT" sz="2400" dirty="0"/>
              <a:t>Altra questione decisiva – sempre riflettendo su come la Liturgia ci forma – è l’educazione necessaria per poter acquisire l’atteggiamento interiore che ci permette di porre e di comprendere i simboli liturgici. Lo esprimo in modo semplice. Penso ai genitori e, ancor più, ai nonni, ma anche ai nostri parroci e catechisti. Molti di noi hanno appreso la potenza dei gesti della liturgia – come ad esempio il segno della croce, lo stare in ginocchio, le formule della nostra fede – proprio da loro. Forse non ne abbiamo il ricordo vivo, ma facilmente possiamo immaginare il gesto di una mano più grande che prende la piccola mano di un bambino e la accompagna lentamente nel tracciare per la prima volta il segno della nostra salvezza. Al movimento si accompagnano le parole, anch’esse lente, quasi a voler prendere possesso di ogni istante di quel gesto, di tutto il corpo: «Nel nome del Padre … e del Figlio … e dello Spirito Santo … Amen». Per poi lasciare la mano del bambino e guardarlo ripetere da solo, pronti a venire in suo aiuto, quel gesto ormai consegnato, come un abito che crescerà con Lui, vestendolo nel modo che solo lo Spirito conosce».</a:t>
            </a:r>
          </a:p>
        </p:txBody>
      </p:sp>
    </p:spTree>
    <p:extLst>
      <p:ext uri="{BB962C8B-B14F-4D97-AF65-F5344CB8AC3E}">
        <p14:creationId xmlns:p14="http://schemas.microsoft.com/office/powerpoint/2010/main" val="780976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FE1B2D-CEF4-4FE0-5A7A-3F33B604E506}"/>
              </a:ext>
            </a:extLst>
          </p:cNvPr>
          <p:cNvSpPr txBox="1"/>
          <p:nvPr/>
        </p:nvSpPr>
        <p:spPr>
          <a:xfrm>
            <a:off x="182880" y="13063"/>
            <a:ext cx="9679577" cy="852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Mona Sans Semi Bold" pitchFamily="34" charset="0"/>
              </a:rPr>
              <a:t>SPUNTI PER IL LAVORO DI GRUPPO…</a:t>
            </a:r>
            <a:endParaRPr lang="en-US" sz="3200" b="1" dirty="0">
              <a:solidFill>
                <a:srgbClr val="FF0000"/>
              </a:solidFill>
            </a:endParaRPr>
          </a:p>
          <a:p>
            <a:endParaRPr lang="it-IT" dirty="0"/>
          </a:p>
          <a:p>
            <a:endParaRPr lang="it-IT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b="1" i="1" dirty="0">
                <a:latin typeface="Mona Sans Semi Bold" panose="020B0604020202020204" charset="0"/>
              </a:rPr>
              <a:t>Desiderio Desideravi n. 47 : </a:t>
            </a:r>
            <a:r>
              <a:rPr lang="it-IT" sz="2400" b="1" dirty="0">
                <a:latin typeface="Mona Sans Semi Bold" panose="020B0604020202020204" charset="0"/>
              </a:rPr>
              <a:t>ci chiediamo chi ci ha iniziato alla liturgia e come lo ha fatto;</a:t>
            </a:r>
          </a:p>
          <a:p>
            <a:endParaRPr lang="it-IT" sz="2400" b="1" dirty="0">
              <a:latin typeface="Mona Sans Semi Bold" panose="020B060402020202020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b="1" dirty="0">
                <a:latin typeface="Mona Sans Semi Bold" panose="020B0604020202020204" charset="0"/>
              </a:rPr>
              <a:t>provare a condividere i punti di forza della nostra iniziazione all’Eucaristia e alla liturgia in comunità e a ringraziare </a:t>
            </a:r>
            <a:r>
              <a:rPr lang="it-IT" sz="2400" b="1" i="1" dirty="0">
                <a:latin typeface="Mona Sans Semi Bold" panose="020B0604020202020204" charset="0"/>
              </a:rPr>
              <a:t>(coro, ministranti, catechisti, parroco…) 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it-IT" sz="2400" b="1" dirty="0">
              <a:latin typeface="Mona Sans Semi Bold" panose="020B060402020202020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b="1" dirty="0">
                <a:latin typeface="Mona Sans Semi Bold" panose="020B0604020202020204" charset="0"/>
              </a:rPr>
              <a:t>scegliere tra le debolezze un punto su cui camminare (ex. prima della messa proveremo i canti, ci troveremo 10 minuti prima e guardiamo un’immagine del vangelo, sulle intenzioni personali da esprimere durante il silenzio della colletta …) ;</a:t>
            </a:r>
          </a:p>
          <a:p>
            <a:endParaRPr lang="it-IT" sz="2400" b="1" dirty="0">
              <a:latin typeface="Mona Sans Semi Bold" panose="020B060402020202020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b="1" dirty="0">
                <a:latin typeface="Mona Sans Semi Bold" panose="020B0604020202020204" charset="0"/>
              </a:rPr>
              <a:t>come potremmo lavorare sulle relazioni in occasione della messa? </a:t>
            </a:r>
            <a:r>
              <a:rPr lang="it-IT" sz="2400" b="1" i="1" dirty="0">
                <a:latin typeface="Mona Sans Semi Bold" panose="020B0604020202020204" charset="0"/>
              </a:rPr>
              <a:t>(ex. potremmo invitare i presenti dopo il rito a restare un momento dopo per un piccolo aperitivo).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it-IT" sz="2400" b="1" dirty="0"/>
          </a:p>
          <a:p>
            <a:endParaRPr lang="it-IT" sz="2400" dirty="0">
              <a:solidFill>
                <a:srgbClr val="FF0000"/>
              </a:solidFill>
            </a:endParaRPr>
          </a:p>
          <a:p>
            <a:endParaRPr lang="it-IT" dirty="0"/>
          </a:p>
          <a:p>
            <a:br>
              <a:rPr lang="it-IT" dirty="0"/>
            </a:b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4FD58BF-FC2A-7C57-1A87-AA258A492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770" y="2037806"/>
            <a:ext cx="447675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1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985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1. Il dato di partenza</a:t>
            </a:r>
            <a:r>
              <a:rPr lang="en-US" sz="1950" b="1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:</a:t>
            </a:r>
            <a:endParaRPr lang="en-US" sz="1950" b="1" dirty="0"/>
          </a:p>
        </p:txBody>
      </p:sp>
      <p:sp>
        <p:nvSpPr>
          <p:cNvPr id="3" name="Text 1"/>
          <p:cNvSpPr/>
          <p:nvPr/>
        </p:nvSpPr>
        <p:spPr>
          <a:xfrm>
            <a:off x="4217432" y="2006322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"dare fiducia al rito"</a:t>
            </a:r>
            <a:endParaRPr lang="en-US" sz="5350" b="1" dirty="0">
              <a:solidFill>
                <a:srgbClr val="FF000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159800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Il Direttorio per le Messe dei fanciulli (nn. 9-10) afferma che la liturgia ha una sua pedagogia propria: non va "spiegata" dall'esterno, ma praticata progressivamente. La liturgia forma celebrandola.</a:t>
            </a:r>
            <a:endParaRPr lang="en-US" sz="1950" b="1" dirty="0"/>
          </a:p>
        </p:txBody>
      </p:sp>
      <p:sp>
        <p:nvSpPr>
          <p:cNvPr id="5" name="Shape 3"/>
          <p:cNvSpPr/>
          <p:nvPr/>
        </p:nvSpPr>
        <p:spPr>
          <a:xfrm>
            <a:off x="793790" y="4176951"/>
            <a:ext cx="13042821" cy="1478280"/>
          </a:xfrm>
          <a:prstGeom prst="roundRect">
            <a:avLst>
              <a:gd name="adj" fmla="val 5639"/>
            </a:avLst>
          </a:prstGeom>
          <a:solidFill>
            <a:srgbClr val="D4D6DE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4479846"/>
            <a:ext cx="248007" cy="19835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7" name="Text 4"/>
          <p:cNvSpPr/>
          <p:nvPr/>
        </p:nvSpPr>
        <p:spPr>
          <a:xfrm>
            <a:off x="1438513" y="4424839"/>
            <a:ext cx="121997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Principio fondamentale (Chauvet): Il rito non è l'involucro esterno di un contenuto interiore da "estrarre", ma è il luogo stesso dove si genera l'esperienza credente. Il bambino non deve "capire la messa" per poi parteciparvi, ma partecipandovi progressivamente, la comprende.</a:t>
            </a:r>
            <a:endParaRPr lang="en-US" sz="2000" b="1" dirty="0"/>
          </a:p>
        </p:txBody>
      </p:sp>
      <p:sp>
        <p:nvSpPr>
          <p:cNvPr id="8" name="Text 5"/>
          <p:cNvSpPr/>
          <p:nvPr/>
        </p:nvSpPr>
        <p:spPr>
          <a:xfrm>
            <a:off x="793790" y="5878473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Direttorio (n. 12): "Nella catechesi che prepara i fanciulli alla Messa si deve cercare, con l'aiuto dei genitori, di educare al senso dei vari segni che si trovano nella liturgia della Chiesa. [...] Si deve tuttavia evitare che una catechesi troppo rigida e troppo intellettuale abbia come risultato che i fanciulli perdano il senso della celebrazione viva e gioiosa."</a:t>
            </a:r>
            <a:endParaRPr lang="en-US" sz="20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637" y="490299"/>
            <a:ext cx="2659142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800" b="1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2. Il metodo mistagogico</a:t>
            </a:r>
            <a:r>
              <a:rPr lang="en-US" sz="20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: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4013418" y="1006138"/>
            <a:ext cx="5546288" cy="556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54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dal rito alla comprensione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11637" y="1662232"/>
            <a:ext cx="13207127" cy="355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mistagogia antica (IV-V secolo: Cirillo di G., Ambrogio, Agostino) procedeva così: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37" y="2218134"/>
            <a:ext cx="6603563" cy="71163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91496" y="3122476"/>
            <a:ext cx="3758565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Prima: celebrazione dei sacramenti</a:t>
            </a:r>
            <a:endParaRPr lang="en-US" sz="2400" b="1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218134"/>
            <a:ext cx="6603563" cy="71163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93079" y="3107650"/>
            <a:ext cx="4379595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Poi: spiegazione di ciò che è stato vissuto</a:t>
            </a:r>
            <a:endParaRPr lang="en-US" sz="2400" b="1" dirty="0"/>
          </a:p>
        </p:txBody>
      </p:sp>
      <p:sp>
        <p:nvSpPr>
          <p:cNvPr id="9" name="Text 5"/>
          <p:cNvSpPr/>
          <p:nvPr/>
        </p:nvSpPr>
        <p:spPr>
          <a:xfrm>
            <a:off x="711637" y="3830360"/>
            <a:ext cx="4585335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484E5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Applicazione pedagogica (Giraudo):</a:t>
            </a:r>
            <a:endParaRPr lang="en-US" sz="2400" dirty="0"/>
          </a:p>
        </p:txBody>
      </p:sp>
      <p:sp>
        <p:nvSpPr>
          <p:cNvPr id="10" name="Text 6"/>
          <p:cNvSpPr/>
          <p:nvPr/>
        </p:nvSpPr>
        <p:spPr>
          <a:xfrm>
            <a:off x="711637" y="4430792"/>
            <a:ext cx="13207127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Non si spiega "cosa succederà" per poi celebrare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711637" y="4777621"/>
            <a:ext cx="13207127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Si celebra gradualmente, si vive, si lascia risuonare</a:t>
            </a:r>
            <a:endParaRPr lang="en-US" sz="2000" dirty="0"/>
          </a:p>
        </p:txBody>
      </p:sp>
      <p:sp>
        <p:nvSpPr>
          <p:cNvPr id="12" name="Text 8"/>
          <p:cNvSpPr/>
          <p:nvPr/>
        </p:nvSpPr>
        <p:spPr>
          <a:xfrm>
            <a:off x="711637" y="5124450"/>
            <a:ext cx="13207127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Solo dopo: si rilegge insieme ciò che è accaduto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711637" y="5675828"/>
            <a:ext cx="2668905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484E5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Concretamente:</a:t>
            </a:r>
            <a:endParaRPr lang="en-US" sz="2400" dirty="0"/>
          </a:p>
        </p:txBody>
      </p:sp>
      <p:sp>
        <p:nvSpPr>
          <p:cNvPr id="14" name="Text 10"/>
          <p:cNvSpPr/>
          <p:nvPr/>
        </p:nvSpPr>
        <p:spPr>
          <a:xfrm>
            <a:off x="711637" y="6276261"/>
            <a:ext cx="13207127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 bambini non hanno bisogno di "lezioni sulla Messa" ma di</a:t>
            </a:r>
            <a:endParaRPr lang="en-US" sz="2400" dirty="0"/>
          </a:p>
        </p:txBody>
      </p:sp>
      <p:sp>
        <p:nvSpPr>
          <p:cNvPr id="15" name="Text 11"/>
          <p:cNvSpPr/>
          <p:nvPr/>
        </p:nvSpPr>
        <p:spPr>
          <a:xfrm>
            <a:off x="711637" y="6760964"/>
            <a:ext cx="13207127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Essere introdotti progressivamente nei gesti, nelle parole, nei ritmi</a:t>
            </a:r>
            <a:endParaRPr lang="en-US" sz="2000" dirty="0"/>
          </a:p>
        </p:txBody>
      </p:sp>
      <p:sp>
        <p:nvSpPr>
          <p:cNvPr id="16" name="Text 12"/>
          <p:cNvSpPr/>
          <p:nvPr/>
        </p:nvSpPr>
        <p:spPr>
          <a:xfrm>
            <a:off x="711637" y="7107793"/>
            <a:ext cx="13207127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Viverli con il corpo (alzarsi, sedersi, processioni, gesti)</a:t>
            </a:r>
            <a:endParaRPr lang="en-US" sz="2000" dirty="0"/>
          </a:p>
        </p:txBody>
      </p:sp>
      <p:sp>
        <p:nvSpPr>
          <p:cNvPr id="17" name="Text 13"/>
          <p:cNvSpPr/>
          <p:nvPr/>
        </p:nvSpPr>
        <p:spPr>
          <a:xfrm>
            <a:off x="711637" y="7454622"/>
            <a:ext cx="13207127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Rileggerli insieme dopo ("cosa abbiamo fatto?", "cosa abbiamo sentito?")</a:t>
            </a:r>
            <a:endParaRPr lang="en-US" sz="2000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CC54749-EC07-9005-0747-04FE67DC29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005" t="17647"/>
          <a:stretch>
            <a:fillRect/>
          </a:stretch>
        </p:blipFill>
        <p:spPr>
          <a:xfrm>
            <a:off x="10411764" y="3563540"/>
            <a:ext cx="4219630" cy="46505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6964" y="423386"/>
            <a:ext cx="2786896" cy="186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2800" b="1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3. Lavorare sul "prima e dopo" la Messa</a:t>
            </a:r>
            <a:endParaRPr lang="en-US" sz="2800" b="1" dirty="0"/>
          </a:p>
        </p:txBody>
      </p:sp>
      <p:sp>
        <p:nvSpPr>
          <p:cNvPr id="3" name="Text 1"/>
          <p:cNvSpPr/>
          <p:nvPr/>
        </p:nvSpPr>
        <p:spPr>
          <a:xfrm>
            <a:off x="476964" y="1256829"/>
            <a:ext cx="2306122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400" dirty="0">
                <a:solidFill>
                  <a:srgbClr val="5C637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Sul "prima" (</a:t>
            </a:r>
            <a:r>
              <a:rPr lang="en-US" sz="2400" dirty="0" err="1">
                <a:solidFill>
                  <a:srgbClr val="5C637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preparazione</a:t>
            </a:r>
            <a:r>
              <a:rPr lang="en-US" sz="2400" dirty="0">
                <a:solidFill>
                  <a:srgbClr val="5C637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):</a:t>
            </a:r>
          </a:p>
          <a:p>
            <a:pPr marL="0" indent="0" algn="l">
              <a:lnSpc>
                <a:spcPts val="1750"/>
              </a:lnSpc>
              <a:buNone/>
            </a:pPr>
            <a:endParaRPr lang="en-US" sz="2400" dirty="0">
              <a:solidFill>
                <a:srgbClr val="5C6378"/>
              </a:solidFill>
              <a:latin typeface="Mona Sans Semi Bold" pitchFamily="34" charset="0"/>
            </a:endParaRPr>
          </a:p>
          <a:p>
            <a:pPr marL="0" indent="0" algn="l">
              <a:lnSpc>
                <a:spcPts val="1750"/>
              </a:lnSpc>
              <a:buNone/>
            </a:pP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476964" y="1788806"/>
            <a:ext cx="6692860" cy="190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Direttorio n. 29: "È bene che i fanciulli partecipino alla preparazione e all'ornamento del luogo della celebrazione"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476964" y="2288160"/>
            <a:ext cx="6692860" cy="190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Preparare lo spazio liturgico (fiori, candele, tovaglie) crea appartenenza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476964" y="2842645"/>
            <a:ext cx="6692860" cy="190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Provare i canti, preparare le intenzioni della preghiera dei fedeli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6126914" y="3890436"/>
            <a:ext cx="3535799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400" dirty="0">
                <a:solidFill>
                  <a:srgbClr val="5C637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Sul "dopo" (prolungamento mistagogico):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6126914" y="5516264"/>
            <a:ext cx="6692860" cy="190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Direttorio n. 27: "Talvolta la parte conclusiva può essere </a:t>
            </a:r>
            <a:r>
              <a:rPr lang="en-US" sz="2000" dirty="0" err="1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più</a:t>
            </a: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dirty="0" err="1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lunga</a:t>
            </a:r>
            <a:endParaRPr lang="en-US" sz="2000" dirty="0">
              <a:solidFill>
                <a:srgbClr val="52586B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algn="l">
              <a:lnSpc>
                <a:spcPts val="1500"/>
              </a:lnSpc>
              <a:buSzPct val="100000"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</a:p>
          <a:p>
            <a:pPr algn="l">
              <a:lnSpc>
                <a:spcPts val="1500"/>
              </a:lnSpc>
              <a:buSzPct val="100000"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     con un canto adatto"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6126914" y="4425404"/>
            <a:ext cx="6692860" cy="190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Rileggere insieme: "cosa ci ha colpito?", "quale parola risuona ancora?"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6126914" y="4922924"/>
            <a:ext cx="6692860" cy="190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Disegnare, raccontare, condividere</a:t>
            </a:r>
            <a:endParaRPr lang="en-US" sz="20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2" y="4888630"/>
            <a:ext cx="5568375" cy="33409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0166" y="1933394"/>
            <a:ext cx="9923621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750"/>
              </a:lnSpc>
              <a:buNone/>
            </a:pPr>
            <a:r>
              <a:rPr lang="en-US" sz="40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 TRE PILASTRI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5C4ECEA-08EF-512F-CF54-2662635FF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-274320"/>
            <a:ext cx="8229600" cy="8229600"/>
          </a:xfrm>
          <a:prstGeom prst="rect">
            <a:avLst/>
          </a:prstGeom>
        </p:spPr>
      </p:pic>
      <p:sp>
        <p:nvSpPr>
          <p:cNvPr id="3" name="Text 1"/>
          <p:cNvSpPr/>
          <p:nvPr/>
        </p:nvSpPr>
        <p:spPr>
          <a:xfrm>
            <a:off x="4061425" y="3347597"/>
            <a:ext cx="13042821" cy="248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750"/>
              </a:lnSpc>
              <a:buNone/>
            </a:pPr>
            <a:r>
              <a:rPr lang="en-US" sz="40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DELLA PEDAGOGIA LITURGICA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87811" y="1269053"/>
            <a:ext cx="13042821" cy="6008913"/>
          </a:xfrm>
          <a:prstGeom prst="roundRect">
            <a:avLst>
              <a:gd name="adj" fmla="val 2202"/>
            </a:avLst>
          </a:prstGeom>
          <a:solidFill>
            <a:srgbClr val="E2E4E9"/>
          </a:solidFill>
          <a:ln w="7620">
            <a:solidFill>
              <a:srgbClr val="373B4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999768" y="242804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479" y="2591633"/>
            <a:ext cx="267891" cy="26789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9768" y="3221712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1</a:t>
            </a:r>
            <a:r>
              <a:rPr lang="en-US" sz="44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. PROGRESSIVITÀ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999768" y="3836908"/>
            <a:ext cx="126308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(</a:t>
            </a:r>
            <a:r>
              <a:rPr lang="en-US" sz="24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Direttorio n. 9)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999768" y="4273510"/>
            <a:ext cx="126308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Non tutto subito. Iniziare da: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999768" y="4832730"/>
            <a:ext cx="126308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 momento della Messa (es. liturgia della Parola)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999768" y="5385044"/>
            <a:ext cx="126308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 gesto (processione d'ingresso, offertorio)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999768" y="6028746"/>
            <a:ext cx="126308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 canto (Alleluia, Santo)</a:t>
            </a:r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B893408-07C4-9856-CE90-332ED22C52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237" t="30900" r="21157" b="6960"/>
          <a:stretch>
            <a:fillRect/>
          </a:stretch>
        </p:blipFill>
        <p:spPr>
          <a:xfrm>
            <a:off x="9411329" y="3016328"/>
            <a:ext cx="4219303" cy="42616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420172" y="383500"/>
            <a:ext cx="60960" cy="2114074"/>
          </a:xfrm>
          <a:prstGeom prst="roundRect">
            <a:avLst>
              <a:gd name="adj" fmla="val 75016"/>
            </a:avLst>
          </a:prstGeom>
          <a:solidFill>
            <a:srgbClr val="484E5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" name="Text 2"/>
          <p:cNvSpPr/>
          <p:nvPr/>
        </p:nvSpPr>
        <p:spPr>
          <a:xfrm>
            <a:off x="605195" y="507563"/>
            <a:ext cx="2177534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2. CORPORALITÀ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653747" y="1114474"/>
            <a:ext cx="6531531" cy="174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(</a:t>
            </a:r>
            <a:r>
              <a:rPr lang="en-US" sz="20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Direttorio n. 33)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3080635" y="1003441"/>
            <a:ext cx="6531531" cy="174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</a:t>
            </a: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Si devono evitare atteggiamenti rigidi del corpo. [...] </a:t>
            </a:r>
          </a:p>
          <a:p>
            <a:pPr marL="0" indent="0" algn="l">
              <a:lnSpc>
                <a:spcPts val="1350"/>
              </a:lnSpc>
              <a:buNone/>
            </a:pPr>
            <a:endParaRPr lang="en-US" sz="2000" dirty="0">
              <a:solidFill>
                <a:srgbClr val="52586B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ts val="1350"/>
              </a:lnSpc>
              <a:buNone/>
            </a:pPr>
            <a:r>
              <a:rPr lang="en-US" sz="2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Si devono favorire i gesti e gli atteggiamenti del corpo adatti all'età dei fanciulli."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605195" y="1781106"/>
            <a:ext cx="6531531" cy="174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000" b="1" dirty="0">
                <a:solidFill>
                  <a:srgbClr val="373B48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 bambini imparano con il </a:t>
            </a:r>
            <a:r>
              <a:rPr lang="en-US" sz="2000" b="1" dirty="0" err="1">
                <a:solidFill>
                  <a:srgbClr val="373B48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corpo</a:t>
            </a:r>
            <a:r>
              <a:rPr lang="en-US" sz="2000" b="1" dirty="0">
                <a:solidFill>
                  <a:srgbClr val="373B48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a: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653747" y="2129244"/>
            <a:ext cx="6531531" cy="174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6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Camminare in processione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595371" y="2535840"/>
            <a:ext cx="6531531" cy="174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6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Aprire le mani nella preghiera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605195" y="2885747"/>
            <a:ext cx="6531531" cy="174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6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Inchinarsi, alzarsi, stare in piedi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605195" y="3290574"/>
            <a:ext cx="6531531" cy="174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6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Toccare l'acqua benedetta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571120" y="4172400"/>
            <a:ext cx="6531531" cy="174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6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(Chauvet</a:t>
            </a:r>
            <a:r>
              <a:rPr lang="en-US" sz="8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)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7571121" y="4509580"/>
            <a:ext cx="6531531" cy="174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6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Il rito è ripetizione. Non è noia, è riconoscimento</a:t>
            </a:r>
            <a:r>
              <a:rPr lang="en-US" sz="8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:</a:t>
            </a:r>
            <a:endParaRPr lang="en-US" sz="850" dirty="0"/>
          </a:p>
        </p:txBody>
      </p:sp>
      <p:sp>
        <p:nvSpPr>
          <p:cNvPr id="17" name="Text 15"/>
          <p:cNvSpPr/>
          <p:nvPr/>
        </p:nvSpPr>
        <p:spPr>
          <a:xfrm>
            <a:off x="7256238" y="5161297"/>
            <a:ext cx="6531531" cy="174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6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"Già lo so" = "mi oriento, sono a casa”</a:t>
            </a:r>
            <a:r>
              <a:rPr lang="en-US" sz="8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</a:t>
            </a:r>
            <a:endParaRPr lang="en-US" sz="850" dirty="0"/>
          </a:p>
        </p:txBody>
      </p:sp>
      <p:sp>
        <p:nvSpPr>
          <p:cNvPr id="18" name="Text 16"/>
          <p:cNvSpPr/>
          <p:nvPr/>
        </p:nvSpPr>
        <p:spPr>
          <a:xfrm>
            <a:off x="7256238" y="5757953"/>
            <a:ext cx="6531531" cy="174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6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</a:t>
            </a:r>
            <a:r>
              <a:rPr lang="en-US" sz="1600" dirty="0" err="1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ripetizione</a:t>
            </a:r>
            <a:r>
              <a:rPr lang="en-US" sz="16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crea</a:t>
            </a:r>
            <a:r>
              <a:rPr lang="en-US" sz="16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familiarità</a:t>
            </a:r>
            <a:r>
              <a:rPr lang="en-US" sz="16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memoria </a:t>
            </a:r>
            <a:r>
              <a:rPr lang="en-US" sz="1600" dirty="0" err="1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corporea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7315200" y="6428185"/>
            <a:ext cx="6531531" cy="174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6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Il bambino </a:t>
            </a:r>
            <a:r>
              <a:rPr lang="en-US" sz="1600" dirty="0" err="1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impara</a:t>
            </a:r>
            <a:r>
              <a:rPr lang="en-US" sz="16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per </a:t>
            </a:r>
            <a:r>
              <a:rPr lang="en-US" sz="1600" dirty="0" err="1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osmosi</a:t>
            </a:r>
            <a:r>
              <a:rPr lang="en-US" sz="16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rituale</a:t>
            </a:r>
            <a:endParaRPr lang="en-US" sz="1600" dirty="0"/>
          </a:p>
        </p:txBody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06" y="4466009"/>
            <a:ext cx="5313147" cy="3187830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7736515" y="3688515"/>
            <a:ext cx="3751303" cy="871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3. RITUALITÀ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0418" y="452557"/>
            <a:ext cx="3190042" cy="383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</a:t>
            </a:r>
            <a:r>
              <a:rPr lang="en-US" sz="24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10 COMANDAMENTI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490418" y="884634"/>
            <a:ext cx="4407932" cy="383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DEL CATECHISTA LITURGICO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490418" y="1451610"/>
            <a:ext cx="122515" cy="153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52586B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01</a:t>
            </a:r>
            <a:endParaRPr lang="en-US" sz="950" dirty="0"/>
          </a:p>
        </p:txBody>
      </p:sp>
      <p:sp>
        <p:nvSpPr>
          <p:cNvPr id="5" name="Shape 3"/>
          <p:cNvSpPr/>
          <p:nvPr/>
        </p:nvSpPr>
        <p:spPr>
          <a:xfrm>
            <a:off x="490418" y="1644610"/>
            <a:ext cx="6763464" cy="15240"/>
          </a:xfrm>
          <a:prstGeom prst="rect">
            <a:avLst/>
          </a:prstGeom>
          <a:solidFill>
            <a:srgbClr val="373B48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Text 4"/>
          <p:cNvSpPr/>
          <p:nvPr/>
        </p:nvSpPr>
        <p:spPr>
          <a:xfrm>
            <a:off x="490418" y="1736288"/>
            <a:ext cx="1893213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Celebra prima di spiegare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490418" y="2001203"/>
            <a:ext cx="6763464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liturgia si comprende praticandola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7376398" y="1451610"/>
            <a:ext cx="122515" cy="153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52586B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02</a:t>
            </a:r>
            <a:endParaRPr lang="en-US" sz="950" dirty="0"/>
          </a:p>
        </p:txBody>
      </p:sp>
      <p:sp>
        <p:nvSpPr>
          <p:cNvPr id="9" name="Shape 7"/>
          <p:cNvSpPr/>
          <p:nvPr/>
        </p:nvSpPr>
        <p:spPr>
          <a:xfrm>
            <a:off x="7376398" y="1644610"/>
            <a:ext cx="6763583" cy="15240"/>
          </a:xfrm>
          <a:prstGeom prst="rect">
            <a:avLst/>
          </a:prstGeom>
          <a:solidFill>
            <a:srgbClr val="373B48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Text 8"/>
          <p:cNvSpPr/>
          <p:nvPr/>
        </p:nvSpPr>
        <p:spPr>
          <a:xfrm>
            <a:off x="7376398" y="1736288"/>
            <a:ext cx="1532573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Fidati del rito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7376398" y="2001203"/>
            <a:ext cx="6763583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Ha una pedagogia propria, non forzarlo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490418" y="2411849"/>
            <a:ext cx="122515" cy="153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52586B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03</a:t>
            </a:r>
            <a:endParaRPr lang="en-US" sz="950" dirty="0"/>
          </a:p>
        </p:txBody>
      </p:sp>
      <p:sp>
        <p:nvSpPr>
          <p:cNvPr id="13" name="Shape 11"/>
          <p:cNvSpPr/>
          <p:nvPr/>
        </p:nvSpPr>
        <p:spPr>
          <a:xfrm>
            <a:off x="490418" y="2604849"/>
            <a:ext cx="6763464" cy="15240"/>
          </a:xfrm>
          <a:prstGeom prst="rect">
            <a:avLst/>
          </a:prstGeom>
          <a:solidFill>
            <a:srgbClr val="373B48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Text 12"/>
          <p:cNvSpPr/>
          <p:nvPr/>
        </p:nvSpPr>
        <p:spPr>
          <a:xfrm>
            <a:off x="490418" y="2696527"/>
            <a:ext cx="1646039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Procedi gradualmente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Text 13"/>
          <p:cNvSpPr/>
          <p:nvPr/>
        </p:nvSpPr>
        <p:spPr>
          <a:xfrm>
            <a:off x="490418" y="2961442"/>
            <a:ext cx="6763464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Non tutto subito, un passo alla volta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7376398" y="2411849"/>
            <a:ext cx="122515" cy="153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52586B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04</a:t>
            </a:r>
            <a:endParaRPr lang="en-US" sz="950" dirty="0"/>
          </a:p>
        </p:txBody>
      </p:sp>
      <p:sp>
        <p:nvSpPr>
          <p:cNvPr id="17" name="Shape 15"/>
          <p:cNvSpPr/>
          <p:nvPr/>
        </p:nvSpPr>
        <p:spPr>
          <a:xfrm>
            <a:off x="7376398" y="2604849"/>
            <a:ext cx="6763583" cy="15240"/>
          </a:xfrm>
          <a:prstGeom prst="rect">
            <a:avLst/>
          </a:prstGeom>
          <a:solidFill>
            <a:srgbClr val="373B48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8" name="Text 16"/>
          <p:cNvSpPr/>
          <p:nvPr/>
        </p:nvSpPr>
        <p:spPr>
          <a:xfrm>
            <a:off x="7376398" y="2696527"/>
            <a:ext cx="1532573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FF0000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Coinvolgi il corpo</a:t>
            </a:r>
            <a:endParaRPr lang="en-US" sz="1600" b="1" dirty="0">
              <a:solidFill>
                <a:srgbClr val="FF0000"/>
              </a:solidFill>
              <a:latin typeface="Mona Sans Semi Bold" panose="020B060402020202020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376398" y="2961442"/>
            <a:ext cx="6763583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Gesti, movimenti, azioni concrete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490418" y="3372088"/>
            <a:ext cx="122515" cy="153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52586B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05</a:t>
            </a:r>
            <a:endParaRPr lang="en-US" sz="950" dirty="0"/>
          </a:p>
        </p:txBody>
      </p:sp>
      <p:sp>
        <p:nvSpPr>
          <p:cNvPr id="21" name="Shape 19"/>
          <p:cNvSpPr/>
          <p:nvPr/>
        </p:nvSpPr>
        <p:spPr>
          <a:xfrm>
            <a:off x="490418" y="3565088"/>
            <a:ext cx="6763464" cy="15240"/>
          </a:xfrm>
          <a:prstGeom prst="rect">
            <a:avLst/>
          </a:prstGeom>
          <a:solidFill>
            <a:srgbClr val="373B48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2" name="Text 20"/>
          <p:cNvSpPr/>
          <p:nvPr/>
        </p:nvSpPr>
        <p:spPr>
          <a:xfrm>
            <a:off x="490418" y="3656767"/>
            <a:ext cx="1532573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Lavora sul "prima</a:t>
            </a:r>
            <a:r>
              <a:rPr lang="en-US" sz="12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"</a:t>
            </a:r>
            <a:endParaRPr lang="en-US" sz="1200" dirty="0"/>
          </a:p>
        </p:txBody>
      </p:sp>
      <p:sp>
        <p:nvSpPr>
          <p:cNvPr id="23" name="Text 21"/>
          <p:cNvSpPr/>
          <p:nvPr/>
        </p:nvSpPr>
        <p:spPr>
          <a:xfrm>
            <a:off x="490418" y="3921681"/>
            <a:ext cx="6763464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preparazione è già catechesi</a:t>
            </a:r>
            <a:endParaRPr lang="en-US" sz="1400" dirty="0"/>
          </a:p>
        </p:txBody>
      </p:sp>
      <p:sp>
        <p:nvSpPr>
          <p:cNvPr id="24" name="Text 22"/>
          <p:cNvSpPr/>
          <p:nvPr/>
        </p:nvSpPr>
        <p:spPr>
          <a:xfrm>
            <a:off x="7376398" y="3372088"/>
            <a:ext cx="122515" cy="153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52586B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06</a:t>
            </a:r>
            <a:endParaRPr lang="en-US" sz="950" dirty="0"/>
          </a:p>
        </p:txBody>
      </p:sp>
      <p:sp>
        <p:nvSpPr>
          <p:cNvPr id="25" name="Shape 23"/>
          <p:cNvSpPr/>
          <p:nvPr/>
        </p:nvSpPr>
        <p:spPr>
          <a:xfrm>
            <a:off x="7376398" y="3565088"/>
            <a:ext cx="6763583" cy="15240"/>
          </a:xfrm>
          <a:prstGeom prst="rect">
            <a:avLst/>
          </a:prstGeom>
          <a:solidFill>
            <a:srgbClr val="373B48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6" name="Text 24"/>
          <p:cNvSpPr/>
          <p:nvPr/>
        </p:nvSpPr>
        <p:spPr>
          <a:xfrm>
            <a:off x="7376398" y="3656767"/>
            <a:ext cx="1532573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Rileggi il "dopo</a:t>
            </a:r>
            <a:r>
              <a:rPr lang="en-US" sz="1200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"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7" name="Text 25"/>
          <p:cNvSpPr/>
          <p:nvPr/>
        </p:nvSpPr>
        <p:spPr>
          <a:xfrm>
            <a:off x="7376398" y="3921681"/>
            <a:ext cx="6763583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Mistagogia: lascia risuonare ciò che è stato vissuto</a:t>
            </a:r>
            <a:endParaRPr lang="en-US" sz="1400" dirty="0"/>
          </a:p>
        </p:txBody>
      </p:sp>
      <p:sp>
        <p:nvSpPr>
          <p:cNvPr id="28" name="Text 26"/>
          <p:cNvSpPr/>
          <p:nvPr/>
        </p:nvSpPr>
        <p:spPr>
          <a:xfrm>
            <a:off x="490418" y="4332327"/>
            <a:ext cx="122515" cy="153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52586B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07</a:t>
            </a:r>
            <a:endParaRPr lang="en-US" sz="950" dirty="0"/>
          </a:p>
        </p:txBody>
      </p:sp>
      <p:sp>
        <p:nvSpPr>
          <p:cNvPr id="29" name="Shape 27"/>
          <p:cNvSpPr/>
          <p:nvPr/>
        </p:nvSpPr>
        <p:spPr>
          <a:xfrm>
            <a:off x="490418" y="4525328"/>
            <a:ext cx="6763464" cy="15240"/>
          </a:xfrm>
          <a:prstGeom prst="rect">
            <a:avLst/>
          </a:prstGeom>
          <a:solidFill>
            <a:srgbClr val="373B48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0" name="Text 28"/>
          <p:cNvSpPr/>
          <p:nvPr/>
        </p:nvSpPr>
        <p:spPr>
          <a:xfrm>
            <a:off x="490418" y="4617006"/>
            <a:ext cx="1532573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Rispetta il silenzio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1" name="Text 29"/>
          <p:cNvSpPr/>
          <p:nvPr/>
        </p:nvSpPr>
        <p:spPr>
          <a:xfrm>
            <a:off x="490418" y="4881920"/>
            <a:ext cx="6763464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Non riempire ogni spazio con parole</a:t>
            </a:r>
            <a:endParaRPr lang="en-US" sz="1400" dirty="0"/>
          </a:p>
        </p:txBody>
      </p:sp>
      <p:sp>
        <p:nvSpPr>
          <p:cNvPr id="32" name="Text 30"/>
          <p:cNvSpPr/>
          <p:nvPr/>
        </p:nvSpPr>
        <p:spPr>
          <a:xfrm>
            <a:off x="7376398" y="4332327"/>
            <a:ext cx="122515" cy="153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52586B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08</a:t>
            </a:r>
            <a:endParaRPr lang="en-US" sz="950" dirty="0"/>
          </a:p>
        </p:txBody>
      </p:sp>
      <p:sp>
        <p:nvSpPr>
          <p:cNvPr id="33" name="Shape 31"/>
          <p:cNvSpPr/>
          <p:nvPr/>
        </p:nvSpPr>
        <p:spPr>
          <a:xfrm>
            <a:off x="7376398" y="4525328"/>
            <a:ext cx="6763583" cy="15240"/>
          </a:xfrm>
          <a:prstGeom prst="rect">
            <a:avLst/>
          </a:prstGeom>
          <a:solidFill>
            <a:srgbClr val="373B48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4" name="Text 32"/>
          <p:cNvSpPr/>
          <p:nvPr/>
        </p:nvSpPr>
        <p:spPr>
          <a:xfrm>
            <a:off x="7376398" y="4617006"/>
            <a:ext cx="1532573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Valorizza i sensi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5" name="Text 33"/>
          <p:cNvSpPr/>
          <p:nvPr/>
        </p:nvSpPr>
        <p:spPr>
          <a:xfrm>
            <a:off x="7376398" y="4881920"/>
            <a:ext cx="6763583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Vista, udito, tatto, olfatto, gusto</a:t>
            </a:r>
            <a:endParaRPr lang="en-US" sz="1400" dirty="0"/>
          </a:p>
        </p:txBody>
      </p:sp>
      <p:sp>
        <p:nvSpPr>
          <p:cNvPr id="36" name="Text 34"/>
          <p:cNvSpPr/>
          <p:nvPr/>
        </p:nvSpPr>
        <p:spPr>
          <a:xfrm>
            <a:off x="490418" y="5292566"/>
            <a:ext cx="122515" cy="153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52586B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09</a:t>
            </a:r>
            <a:endParaRPr lang="en-US" sz="950" dirty="0"/>
          </a:p>
        </p:txBody>
      </p:sp>
      <p:sp>
        <p:nvSpPr>
          <p:cNvPr id="37" name="Shape 35"/>
          <p:cNvSpPr/>
          <p:nvPr/>
        </p:nvSpPr>
        <p:spPr>
          <a:xfrm>
            <a:off x="490418" y="5485567"/>
            <a:ext cx="6763464" cy="15240"/>
          </a:xfrm>
          <a:prstGeom prst="rect">
            <a:avLst/>
          </a:prstGeom>
          <a:solidFill>
            <a:srgbClr val="373B48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8" name="Text 36"/>
          <p:cNvSpPr/>
          <p:nvPr/>
        </p:nvSpPr>
        <p:spPr>
          <a:xfrm>
            <a:off x="490418" y="5577245"/>
            <a:ext cx="1932622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Responsabilizza i bambini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9" name="Text 37"/>
          <p:cNvSpPr/>
          <p:nvPr/>
        </p:nvSpPr>
        <p:spPr>
          <a:xfrm>
            <a:off x="490418" y="5842159"/>
            <a:ext cx="6763464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Ruoli attivi, servizi liturgici</a:t>
            </a:r>
            <a:endParaRPr lang="en-US" sz="1400" dirty="0"/>
          </a:p>
        </p:txBody>
      </p:sp>
      <p:sp>
        <p:nvSpPr>
          <p:cNvPr id="40" name="Text 38"/>
          <p:cNvSpPr/>
          <p:nvPr/>
        </p:nvSpPr>
        <p:spPr>
          <a:xfrm>
            <a:off x="7376398" y="5292566"/>
            <a:ext cx="122515" cy="153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52586B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10</a:t>
            </a:r>
            <a:endParaRPr lang="en-US" sz="950" dirty="0"/>
          </a:p>
        </p:txBody>
      </p:sp>
      <p:sp>
        <p:nvSpPr>
          <p:cNvPr id="41" name="Shape 39"/>
          <p:cNvSpPr/>
          <p:nvPr/>
        </p:nvSpPr>
        <p:spPr>
          <a:xfrm>
            <a:off x="7376398" y="5485567"/>
            <a:ext cx="6763583" cy="15240"/>
          </a:xfrm>
          <a:prstGeom prst="rect">
            <a:avLst/>
          </a:prstGeom>
          <a:solidFill>
            <a:srgbClr val="373B48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2" name="Text 40"/>
          <p:cNvSpPr/>
          <p:nvPr/>
        </p:nvSpPr>
        <p:spPr>
          <a:xfrm>
            <a:off x="7376398" y="5577245"/>
            <a:ext cx="1793915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FF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Accompagna le famiglie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3" name="Text 41"/>
          <p:cNvSpPr/>
          <p:nvPr/>
        </p:nvSpPr>
        <p:spPr>
          <a:xfrm>
            <a:off x="7376398" y="5842159"/>
            <a:ext cx="6763583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 genitori sono alleati, non ostacoli</a:t>
            </a:r>
            <a:endParaRPr lang="en-US" sz="1400" dirty="0"/>
          </a:p>
        </p:txBody>
      </p:sp>
      <p:sp>
        <p:nvSpPr>
          <p:cNvPr id="44" name="Shape 42"/>
          <p:cNvSpPr/>
          <p:nvPr/>
        </p:nvSpPr>
        <p:spPr>
          <a:xfrm>
            <a:off x="490418" y="6329416"/>
            <a:ext cx="13649563" cy="22860"/>
          </a:xfrm>
          <a:prstGeom prst="rect">
            <a:avLst/>
          </a:prstGeom>
          <a:solidFill>
            <a:srgbClr val="52586B">
              <a:alpha val="50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5" name="Text 43"/>
          <p:cNvSpPr/>
          <p:nvPr/>
        </p:nvSpPr>
        <p:spPr>
          <a:xfrm>
            <a:off x="674251" y="6627971"/>
            <a:ext cx="13465731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Citazione finale (Direttorio per le Messe dei fanciulli, n. 9):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643532" y="7010995"/>
            <a:ext cx="13465731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FF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</a:t>
            </a:r>
            <a:r>
              <a:rPr lang="en-US" sz="2000" dirty="0">
                <a:solidFill>
                  <a:srgbClr val="FF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partecipazione dei fanciulli all'Eucaristia deve certamente essere preparata e approfondita. </a:t>
            </a:r>
          </a:p>
          <a:p>
            <a:pPr marL="0" indent="0" algn="l">
              <a:lnSpc>
                <a:spcPts val="1900"/>
              </a:lnSpc>
              <a:buNone/>
            </a:pPr>
            <a:endParaRPr lang="en-US" sz="2000" dirty="0">
              <a:solidFill>
                <a:srgbClr val="FF0000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ts val="1900"/>
              </a:lnSpc>
              <a:buNone/>
            </a:pPr>
            <a:r>
              <a:rPr lang="en-US" sz="2000" dirty="0">
                <a:solidFill>
                  <a:srgbClr val="FF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Non è bene, però, che una tale preparazione divenga troppo razionale."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7" name="Shape 45"/>
          <p:cNvSpPr/>
          <p:nvPr/>
        </p:nvSpPr>
        <p:spPr>
          <a:xfrm>
            <a:off x="490418" y="6490097"/>
            <a:ext cx="15240" cy="903923"/>
          </a:xfrm>
          <a:prstGeom prst="rect">
            <a:avLst/>
          </a:prstGeom>
          <a:solidFill>
            <a:srgbClr val="373B48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8" name="Text 46"/>
          <p:cNvSpPr/>
          <p:nvPr/>
        </p:nvSpPr>
        <p:spPr>
          <a:xfrm>
            <a:off x="5133689" y="691785"/>
            <a:ext cx="13649563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dirty="0">
                <a:solidFill>
                  <a:srgbClr val="7030A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Non troppo razionale = fidatevi dell'intelligenza del rito. Celebrare è già comprendere</a:t>
            </a:r>
            <a:r>
              <a:rPr lang="en-US" sz="12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46">
            <a:extLst>
              <a:ext uri="{FF2B5EF4-FFF2-40B4-BE49-F238E27FC236}">
                <a16:creationId xmlns:a16="http://schemas.microsoft.com/office/drawing/2014/main" id="{A9FF8633-4774-0646-6680-12AE31ED2E1F}"/>
              </a:ext>
            </a:extLst>
          </p:cNvPr>
          <p:cNvSpPr/>
          <p:nvPr/>
        </p:nvSpPr>
        <p:spPr>
          <a:xfrm>
            <a:off x="490418" y="2929660"/>
            <a:ext cx="13649563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3600" dirty="0">
                <a:solidFill>
                  <a:srgbClr val="7030A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Non troppo razionale = fidatevi dell'intelligenza del </a:t>
            </a:r>
            <a:r>
              <a:rPr lang="en-US" sz="3600" dirty="0" err="1">
                <a:solidFill>
                  <a:srgbClr val="7030A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rito</a:t>
            </a:r>
            <a:r>
              <a:rPr lang="en-US" sz="3600" dirty="0">
                <a:solidFill>
                  <a:srgbClr val="7030A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</a:p>
          <a:p>
            <a:pPr marL="0" indent="0" algn="ctr">
              <a:lnSpc>
                <a:spcPts val="1900"/>
              </a:lnSpc>
              <a:buNone/>
            </a:pPr>
            <a:endParaRPr lang="en-US" sz="3600" dirty="0">
              <a:solidFill>
                <a:srgbClr val="7030A0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ctr">
              <a:lnSpc>
                <a:spcPts val="1900"/>
              </a:lnSpc>
              <a:buNone/>
            </a:pPr>
            <a:endParaRPr lang="en-US" sz="3600" dirty="0">
              <a:solidFill>
                <a:srgbClr val="7030A0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ctr">
              <a:lnSpc>
                <a:spcPts val="1900"/>
              </a:lnSpc>
              <a:buNone/>
            </a:pPr>
            <a:r>
              <a:rPr lang="en-US" sz="3600" dirty="0">
                <a:solidFill>
                  <a:srgbClr val="7030A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</a:p>
          <a:p>
            <a:pPr marL="0" indent="0" algn="ctr">
              <a:lnSpc>
                <a:spcPts val="1900"/>
              </a:lnSpc>
              <a:buNone/>
            </a:pPr>
            <a:r>
              <a:rPr lang="en-US" sz="3600" dirty="0" err="1">
                <a:solidFill>
                  <a:srgbClr val="7030A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Celebrare</a:t>
            </a:r>
            <a:r>
              <a:rPr lang="en-US" sz="3600" dirty="0">
                <a:solidFill>
                  <a:srgbClr val="7030A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è già comprendere</a:t>
            </a:r>
            <a:r>
              <a:rPr lang="en-US" sz="36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3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DC4460B-76B7-BED5-541A-B21F5905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665" y="4371989"/>
            <a:ext cx="4824663" cy="34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68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1223</Words>
  <Application>Microsoft Office PowerPoint</Application>
  <PresentationFormat>Personalizzato</PresentationFormat>
  <Paragraphs>128</Paragraphs>
  <Slides>13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1" baseType="lpstr">
      <vt:lpstr>Mona Sans Semi Bold</vt:lpstr>
      <vt:lpstr>Wingdings</vt:lpstr>
      <vt:lpstr>Arial</vt:lpstr>
      <vt:lpstr>Funnel Sans</vt:lpstr>
      <vt:lpstr>Instrument Sans Medium</vt:lpstr>
      <vt:lpstr>Mona Sans Light</vt:lpstr>
      <vt:lpstr>Instrument Sans Semi 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Silvia</dc:creator>
  <cp:lastModifiedBy>Silvia Mancini</cp:lastModifiedBy>
  <cp:revision>12</cp:revision>
  <dcterms:created xsi:type="dcterms:W3CDTF">2025-11-10T11:19:56Z</dcterms:created>
  <dcterms:modified xsi:type="dcterms:W3CDTF">2025-11-14T18:29:55Z</dcterms:modified>
</cp:coreProperties>
</file>