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0"/>
  </p:notesMasterIdLst>
  <p:sldIdLst>
    <p:sldId id="276" r:id="rId2"/>
    <p:sldId id="277" r:id="rId3"/>
    <p:sldId id="278" r:id="rId4"/>
    <p:sldId id="256" r:id="rId5"/>
    <p:sldId id="257" r:id="rId6"/>
    <p:sldId id="258" r:id="rId7"/>
    <p:sldId id="259" r:id="rId8"/>
    <p:sldId id="260" r:id="rId9"/>
    <p:sldId id="261" r:id="rId10"/>
    <p:sldId id="262" r:id="rId11"/>
    <p:sldId id="263" r:id="rId12"/>
    <p:sldId id="265" r:id="rId13"/>
    <p:sldId id="266" r:id="rId14"/>
    <p:sldId id="267" r:id="rId15"/>
    <p:sldId id="268" r:id="rId16"/>
    <p:sldId id="269" r:id="rId17"/>
    <p:sldId id="270" r:id="rId18"/>
    <p:sldId id="271" r:id="rId19"/>
  </p:sldIdLst>
  <p:sldSz cx="14630400" cy="8229600"/>
  <p:notesSz cx="8229600" cy="14630400"/>
  <p:embeddedFontLst>
    <p:embeddedFont>
      <p:font typeface="Instrument Sans Medium" panose="020B0604020202020204" charset="0"/>
      <p:regular r:id="rId21"/>
    </p:embeddedFont>
    <p:embeddedFont>
      <p:font typeface="Instrument Sans Semi Bold" panose="020B0604020202020204" charset="0"/>
      <p:regular r:id="rId22"/>
    </p:embeddedFont>
  </p:embeddedFont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07" autoAdjust="0"/>
    <p:restoredTop sz="94610"/>
  </p:normalViewPr>
  <p:slideViewPr>
    <p:cSldViewPr snapToGrid="0" snapToObjects="1">
      <p:cViewPr varScale="1">
        <p:scale>
          <a:sx n="57" d="100"/>
          <a:sy n="57" d="100"/>
        </p:scale>
        <p:origin x="81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18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2A2A2D">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2A2A2D">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2A2A2D">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2A2A2D">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2A2A2D">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2A2A2D">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2A2A2D">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2A2A2D">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2A2A2D">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2A2A2D">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A1A1">
              <a:alpha val="95000"/>
            </a:srgbClr>
          </a:solidFill>
          <a:ln/>
        </p:spPr>
        <p:txBody>
          <a:bodyPr/>
          <a:lstStyle/>
          <a:p>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2A2A2D">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2A2A2D">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A1A1">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2A2A2D">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2A2A2D">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2A2A2D">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2A2A2D">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2A2A2D">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2A2A2D">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534F0AD-F3FD-E39D-39BC-E12AF4488CE8}"/>
              </a:ext>
            </a:extLst>
          </p:cNvPr>
          <p:cNvPicPr>
            <a:picLocks noChangeAspect="1"/>
          </p:cNvPicPr>
          <p:nvPr/>
        </p:nvPicPr>
        <p:blipFill>
          <a:blip r:embed="rId2"/>
          <a:stretch>
            <a:fillRect/>
          </a:stretch>
        </p:blipFill>
        <p:spPr>
          <a:xfrm>
            <a:off x="4405908" y="0"/>
            <a:ext cx="5818584" cy="8229600"/>
          </a:xfrm>
          <a:prstGeom prst="rect">
            <a:avLst/>
          </a:prstGeom>
        </p:spPr>
      </p:pic>
    </p:spTree>
    <p:extLst>
      <p:ext uri="{BB962C8B-B14F-4D97-AF65-F5344CB8AC3E}">
        <p14:creationId xmlns:p14="http://schemas.microsoft.com/office/powerpoint/2010/main" val="2824651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450304" y="1863733"/>
            <a:ext cx="6280666" cy="620078"/>
          </a:xfrm>
          <a:prstGeom prst="rect">
            <a:avLst/>
          </a:prstGeom>
          <a:noFill/>
          <a:ln/>
        </p:spPr>
        <p:txBody>
          <a:bodyPr wrap="none" lIns="0" tIns="0" rIns="0" bIns="0" rtlCol="0" anchor="t"/>
          <a:lstStyle/>
          <a:p>
            <a:pPr marL="0" indent="0" algn="l">
              <a:lnSpc>
                <a:spcPts val="4850"/>
              </a:lnSpc>
              <a:buNone/>
            </a:pPr>
            <a:r>
              <a:rPr lang="en-US" sz="3900" dirty="0">
                <a:solidFill>
                  <a:srgbClr val="CBCCCE"/>
                </a:solidFill>
                <a:latin typeface="Instrument Sans Semi Bold" pitchFamily="34" charset="0"/>
              </a:rPr>
              <a:t>Da dove </a:t>
            </a:r>
            <a:r>
              <a:rPr lang="en-US" sz="3900" dirty="0" err="1">
                <a:solidFill>
                  <a:srgbClr val="CBCCCE"/>
                </a:solidFill>
                <a:latin typeface="Instrument Sans Semi Bold" pitchFamily="34" charset="0"/>
              </a:rPr>
              <a:t>nasce</a:t>
            </a:r>
            <a:r>
              <a:rPr lang="en-US" sz="3900" dirty="0">
                <a:solidFill>
                  <a:srgbClr val="CBCCCE"/>
                </a:solidFill>
                <a:latin typeface="Instrument Sans Semi Bold" pitchFamily="34" charset="0"/>
              </a:rPr>
              <a:t> </a:t>
            </a:r>
            <a:r>
              <a:rPr lang="en-US" sz="3900" dirty="0" err="1">
                <a:solidFill>
                  <a:srgbClr val="CBCCCE"/>
                </a:solidFill>
                <a:latin typeface="Instrument Sans Semi Bold" pitchFamily="34" charset="0"/>
              </a:rPr>
              <a:t>l’iniziazione</a:t>
            </a:r>
            <a:r>
              <a:rPr lang="en-US" sz="3900" dirty="0">
                <a:solidFill>
                  <a:srgbClr val="CBCCCE"/>
                </a:solidFill>
                <a:latin typeface="Instrument Sans Semi Bold" pitchFamily="34" charset="0"/>
              </a:rPr>
              <a:t>?</a:t>
            </a:r>
            <a:endParaRPr lang="en-US" sz="3900" dirty="0"/>
          </a:p>
        </p:txBody>
      </p:sp>
      <p:sp>
        <p:nvSpPr>
          <p:cNvPr id="3" name="Text 1"/>
          <p:cNvSpPr/>
          <p:nvPr/>
        </p:nvSpPr>
        <p:spPr>
          <a:xfrm>
            <a:off x="450304" y="2853381"/>
            <a:ext cx="13042821" cy="317540"/>
          </a:xfrm>
          <a:prstGeom prst="rect">
            <a:avLst/>
          </a:prstGeom>
          <a:noFill/>
          <a:ln/>
        </p:spPr>
        <p:txBody>
          <a:bodyPr wrap="none" lIns="0" tIns="0" rIns="0" bIns="0" rtlCol="0" anchor="t"/>
          <a:lstStyle/>
          <a:p>
            <a:pPr marL="0" indent="0" algn="l">
              <a:lnSpc>
                <a:spcPts val="2500"/>
              </a:lnSpc>
              <a:buNone/>
            </a:pPr>
            <a:r>
              <a:rPr lang="en-US" dirty="0">
                <a:solidFill>
                  <a:srgbClr val="CFD0D8"/>
                </a:solidFill>
                <a:latin typeface="Instrument Sans Medium" pitchFamily="34" charset="0"/>
                <a:ea typeface="Instrument Sans Medium" pitchFamily="34" charset="-122"/>
                <a:cs typeface="Instrument Sans Medium" pitchFamily="34" charset="-120"/>
              </a:rPr>
              <a:t>L'iniziazione prende origine da quella forma arcaica di preghiera che è il pianto infantile, che va educato "tra tavola, toilette e talamo".</a:t>
            </a:r>
            <a:endParaRPr lang="en-US" dirty="0"/>
          </a:p>
        </p:txBody>
      </p:sp>
      <p:sp>
        <p:nvSpPr>
          <p:cNvPr id="4" name="Shape 2"/>
          <p:cNvSpPr/>
          <p:nvPr/>
        </p:nvSpPr>
        <p:spPr>
          <a:xfrm>
            <a:off x="793790" y="3488293"/>
            <a:ext cx="4215289" cy="2269927"/>
          </a:xfrm>
          <a:prstGeom prst="roundRect">
            <a:avLst>
              <a:gd name="adj" fmla="val 3672"/>
            </a:avLst>
          </a:prstGeom>
          <a:solidFill>
            <a:srgbClr val="3D3D42"/>
          </a:solidFill>
          <a:ln w="7620">
            <a:solidFill>
              <a:srgbClr val="FAA1A1"/>
            </a:solidFill>
            <a:prstDash val="solid"/>
          </a:ln>
        </p:spPr>
        <p:txBody>
          <a:bodyPr/>
          <a:lstStyle/>
          <a:p>
            <a:endParaRPr lang="it-IT"/>
          </a:p>
        </p:txBody>
      </p:sp>
      <p:sp>
        <p:nvSpPr>
          <p:cNvPr id="5" name="Shape 3"/>
          <p:cNvSpPr/>
          <p:nvPr/>
        </p:nvSpPr>
        <p:spPr>
          <a:xfrm>
            <a:off x="999768" y="3694271"/>
            <a:ext cx="595313" cy="595313"/>
          </a:xfrm>
          <a:prstGeom prst="roundRect">
            <a:avLst>
              <a:gd name="adj" fmla="val 15358451"/>
            </a:avLst>
          </a:prstGeom>
          <a:solidFill>
            <a:srgbClr val="FAA1A1"/>
          </a:solidFill>
          <a:ln/>
        </p:spPr>
        <p:txBody>
          <a:bodyPr/>
          <a:lstStyle/>
          <a:p>
            <a:endParaRPr lang="it-IT"/>
          </a:p>
        </p:txBody>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3479" y="3857863"/>
            <a:ext cx="267891" cy="267891"/>
          </a:xfrm>
          <a:prstGeom prst="rect">
            <a:avLst/>
          </a:prstGeom>
        </p:spPr>
      </p:pic>
      <p:sp>
        <p:nvSpPr>
          <p:cNvPr id="7" name="Text 4"/>
          <p:cNvSpPr/>
          <p:nvPr/>
        </p:nvSpPr>
        <p:spPr>
          <a:xfrm>
            <a:off x="999768" y="448794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CFD0D8"/>
                </a:solidFill>
                <a:latin typeface="Instrument Sans Semi Bold" pitchFamily="34" charset="0"/>
                <a:ea typeface="Instrument Sans Semi Bold" pitchFamily="34" charset="-122"/>
                <a:cs typeface="Instrument Sans Semi Bold" pitchFamily="34" charset="-120"/>
              </a:rPr>
              <a:t>Tavola</a:t>
            </a:r>
            <a:endParaRPr lang="en-US" sz="1950" dirty="0"/>
          </a:p>
        </p:txBody>
      </p:sp>
      <p:sp>
        <p:nvSpPr>
          <p:cNvPr id="8" name="Text 5"/>
          <p:cNvSpPr/>
          <p:nvPr/>
        </p:nvSpPr>
        <p:spPr>
          <a:xfrm>
            <a:off x="999768" y="4917162"/>
            <a:ext cx="3803333" cy="635079"/>
          </a:xfrm>
          <a:prstGeom prst="rect">
            <a:avLst/>
          </a:prstGeom>
          <a:noFill/>
          <a:ln/>
        </p:spPr>
        <p:txBody>
          <a:bodyPr wrap="square" lIns="0" tIns="0" rIns="0" bIns="0" rtlCol="0" anchor="t"/>
          <a:lstStyle/>
          <a:p>
            <a:pPr marL="0" indent="0" algn="l">
              <a:lnSpc>
                <a:spcPts val="2500"/>
              </a:lnSpc>
              <a:buNone/>
            </a:pPr>
            <a:r>
              <a:rPr lang="en-US" sz="1550" dirty="0">
                <a:solidFill>
                  <a:srgbClr val="CFD0D8"/>
                </a:solidFill>
                <a:latin typeface="Instrument Sans Medium" pitchFamily="34" charset="0"/>
                <a:ea typeface="Instrument Sans Medium" pitchFamily="34" charset="-122"/>
                <a:cs typeface="Instrument Sans Medium" pitchFamily="34" charset="-120"/>
              </a:rPr>
              <a:t>Il nutrimento, la condivisione del cibo, il ritmo dei pasti quotidiani.</a:t>
            </a:r>
            <a:endParaRPr lang="en-US" sz="1550" dirty="0"/>
          </a:p>
        </p:txBody>
      </p:sp>
      <p:sp>
        <p:nvSpPr>
          <p:cNvPr id="9" name="Shape 6"/>
          <p:cNvSpPr/>
          <p:nvPr/>
        </p:nvSpPr>
        <p:spPr>
          <a:xfrm>
            <a:off x="5207437" y="3488293"/>
            <a:ext cx="4215408" cy="2269927"/>
          </a:xfrm>
          <a:prstGeom prst="roundRect">
            <a:avLst>
              <a:gd name="adj" fmla="val 3672"/>
            </a:avLst>
          </a:prstGeom>
          <a:solidFill>
            <a:srgbClr val="3D3D42"/>
          </a:solidFill>
          <a:ln w="7620">
            <a:solidFill>
              <a:srgbClr val="5E98F1"/>
            </a:solidFill>
            <a:prstDash val="solid"/>
          </a:ln>
        </p:spPr>
        <p:txBody>
          <a:bodyPr/>
          <a:lstStyle/>
          <a:p>
            <a:endParaRPr lang="it-IT"/>
          </a:p>
        </p:txBody>
      </p:sp>
      <p:sp>
        <p:nvSpPr>
          <p:cNvPr id="10" name="Shape 7"/>
          <p:cNvSpPr/>
          <p:nvPr/>
        </p:nvSpPr>
        <p:spPr>
          <a:xfrm>
            <a:off x="5413415" y="3694271"/>
            <a:ext cx="595313" cy="595313"/>
          </a:xfrm>
          <a:prstGeom prst="roundRect">
            <a:avLst>
              <a:gd name="adj" fmla="val 15358451"/>
            </a:avLst>
          </a:prstGeom>
          <a:solidFill>
            <a:srgbClr val="5E98F1"/>
          </a:solidFill>
          <a:ln/>
        </p:spPr>
        <p:txBody>
          <a:bodyPr/>
          <a:lstStyle/>
          <a:p>
            <a:endParaRPr lang="it-IT"/>
          </a:p>
        </p:txBody>
      </p:sp>
      <p:pic>
        <p:nvPicPr>
          <p:cNvPr id="11"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77126" y="3857863"/>
            <a:ext cx="267891" cy="267891"/>
          </a:xfrm>
          <a:prstGeom prst="rect">
            <a:avLst/>
          </a:prstGeom>
        </p:spPr>
      </p:pic>
      <p:sp>
        <p:nvSpPr>
          <p:cNvPr id="12" name="Text 8"/>
          <p:cNvSpPr/>
          <p:nvPr/>
        </p:nvSpPr>
        <p:spPr>
          <a:xfrm>
            <a:off x="5413415" y="448794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CFD0D8"/>
                </a:solidFill>
                <a:latin typeface="Instrument Sans Semi Bold" pitchFamily="34" charset="0"/>
                <a:ea typeface="Instrument Sans Semi Bold" pitchFamily="34" charset="-122"/>
                <a:cs typeface="Instrument Sans Semi Bold" pitchFamily="34" charset="-120"/>
              </a:rPr>
              <a:t>Toilette</a:t>
            </a:r>
            <a:endParaRPr lang="en-US" sz="1950" dirty="0"/>
          </a:p>
        </p:txBody>
      </p:sp>
      <p:sp>
        <p:nvSpPr>
          <p:cNvPr id="13" name="Text 9"/>
          <p:cNvSpPr/>
          <p:nvPr/>
        </p:nvSpPr>
        <p:spPr>
          <a:xfrm>
            <a:off x="5413415" y="4917162"/>
            <a:ext cx="3803452" cy="635079"/>
          </a:xfrm>
          <a:prstGeom prst="rect">
            <a:avLst/>
          </a:prstGeom>
          <a:noFill/>
          <a:ln/>
        </p:spPr>
        <p:txBody>
          <a:bodyPr wrap="square" lIns="0" tIns="0" rIns="0" bIns="0" rtlCol="0" anchor="t"/>
          <a:lstStyle/>
          <a:p>
            <a:pPr marL="0" indent="0" algn="l">
              <a:lnSpc>
                <a:spcPts val="2500"/>
              </a:lnSpc>
              <a:buNone/>
            </a:pPr>
            <a:r>
              <a:rPr lang="en-US" sz="1550" dirty="0">
                <a:solidFill>
                  <a:srgbClr val="CFD0D8"/>
                </a:solidFill>
                <a:latin typeface="Instrument Sans Medium" pitchFamily="34" charset="0"/>
                <a:ea typeface="Instrument Sans Medium" pitchFamily="34" charset="-122"/>
                <a:cs typeface="Instrument Sans Medium" pitchFamily="34" charset="-120"/>
              </a:rPr>
              <a:t>La cura del corpo, l'igiene, l'attenzione a sé stessi e agli altri.</a:t>
            </a:r>
            <a:endParaRPr lang="en-US" sz="1550" dirty="0"/>
          </a:p>
        </p:txBody>
      </p:sp>
      <p:sp>
        <p:nvSpPr>
          <p:cNvPr id="14" name="Shape 10"/>
          <p:cNvSpPr/>
          <p:nvPr/>
        </p:nvSpPr>
        <p:spPr>
          <a:xfrm>
            <a:off x="9621203" y="3488293"/>
            <a:ext cx="4215289" cy="2269927"/>
          </a:xfrm>
          <a:prstGeom prst="roundRect">
            <a:avLst>
              <a:gd name="adj" fmla="val 3672"/>
            </a:avLst>
          </a:prstGeom>
          <a:solidFill>
            <a:srgbClr val="3D3D42"/>
          </a:solidFill>
          <a:ln w="7620">
            <a:solidFill>
              <a:srgbClr val="910D0D"/>
            </a:solidFill>
            <a:prstDash val="solid"/>
          </a:ln>
        </p:spPr>
        <p:txBody>
          <a:bodyPr/>
          <a:lstStyle/>
          <a:p>
            <a:endParaRPr lang="it-IT"/>
          </a:p>
        </p:txBody>
      </p:sp>
      <p:sp>
        <p:nvSpPr>
          <p:cNvPr id="15" name="Shape 11"/>
          <p:cNvSpPr/>
          <p:nvPr/>
        </p:nvSpPr>
        <p:spPr>
          <a:xfrm>
            <a:off x="9827181" y="3694271"/>
            <a:ext cx="595313" cy="595313"/>
          </a:xfrm>
          <a:prstGeom prst="roundRect">
            <a:avLst>
              <a:gd name="adj" fmla="val 15358451"/>
            </a:avLst>
          </a:prstGeom>
          <a:solidFill>
            <a:srgbClr val="910D0D"/>
          </a:solidFill>
          <a:ln/>
        </p:spPr>
        <p:txBody>
          <a:bodyPr/>
          <a:lstStyle/>
          <a:p>
            <a:endParaRPr lang="it-IT"/>
          </a:p>
        </p:txBody>
      </p:sp>
      <p:pic>
        <p:nvPicPr>
          <p:cNvPr id="16"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90892" y="3857863"/>
            <a:ext cx="267891" cy="267891"/>
          </a:xfrm>
          <a:prstGeom prst="rect">
            <a:avLst/>
          </a:prstGeom>
        </p:spPr>
      </p:pic>
      <p:sp>
        <p:nvSpPr>
          <p:cNvPr id="17" name="Text 12"/>
          <p:cNvSpPr/>
          <p:nvPr/>
        </p:nvSpPr>
        <p:spPr>
          <a:xfrm>
            <a:off x="9827181" y="448794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CFD0D8"/>
                </a:solidFill>
                <a:latin typeface="Instrument Sans Semi Bold" pitchFamily="34" charset="0"/>
                <a:ea typeface="Instrument Sans Semi Bold" pitchFamily="34" charset="-122"/>
                <a:cs typeface="Instrument Sans Semi Bold" pitchFamily="34" charset="-120"/>
              </a:rPr>
              <a:t>Talamo</a:t>
            </a:r>
            <a:endParaRPr lang="en-US" sz="1950" dirty="0"/>
          </a:p>
        </p:txBody>
      </p:sp>
      <p:sp>
        <p:nvSpPr>
          <p:cNvPr id="18" name="Text 13"/>
          <p:cNvSpPr/>
          <p:nvPr/>
        </p:nvSpPr>
        <p:spPr>
          <a:xfrm>
            <a:off x="9827181" y="4917162"/>
            <a:ext cx="3803333" cy="635079"/>
          </a:xfrm>
          <a:prstGeom prst="rect">
            <a:avLst/>
          </a:prstGeom>
          <a:noFill/>
          <a:ln/>
        </p:spPr>
        <p:txBody>
          <a:bodyPr wrap="square" lIns="0" tIns="0" rIns="0" bIns="0" rtlCol="0" anchor="t"/>
          <a:lstStyle/>
          <a:p>
            <a:pPr marL="0" indent="0" algn="l">
              <a:lnSpc>
                <a:spcPts val="2500"/>
              </a:lnSpc>
              <a:buNone/>
            </a:pPr>
            <a:r>
              <a:rPr lang="en-US" sz="1550" dirty="0">
                <a:solidFill>
                  <a:srgbClr val="CFD0D8"/>
                </a:solidFill>
                <a:latin typeface="Instrument Sans Medium" pitchFamily="34" charset="0"/>
                <a:ea typeface="Instrument Sans Medium" pitchFamily="34" charset="-122"/>
                <a:cs typeface="Instrument Sans Medium" pitchFamily="34" charset="-120"/>
              </a:rPr>
              <a:t>Il riposo, l'intimità, il ritmo di veglia e sonno che scandisce la vita.</a:t>
            </a:r>
            <a:endParaRPr lang="en-US" sz="1550" dirty="0"/>
          </a:p>
        </p:txBody>
      </p:sp>
      <p:sp>
        <p:nvSpPr>
          <p:cNvPr id="19" name="Text 14"/>
          <p:cNvSpPr/>
          <p:nvPr/>
        </p:nvSpPr>
        <p:spPr>
          <a:xfrm>
            <a:off x="793790" y="5981462"/>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CFD0D8"/>
                </a:solidFill>
                <a:latin typeface="Instrument Sans Medium" pitchFamily="34" charset="0"/>
                <a:ea typeface="Instrument Sans Medium" pitchFamily="34" charset="-122"/>
                <a:cs typeface="Instrument Sans Medium" pitchFamily="34" charset="-120"/>
              </a:rPr>
              <a:t>In queste tre T, afferma Andrea Grillo, si gioca l'iniziazione umana fondamentale. Senza iniziazione non c'è vita umana, libera, felice.</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460772" y="1024288"/>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CBCCCE"/>
                </a:solidFill>
                <a:latin typeface="Instrument Sans Semi Bold" pitchFamily="34" charset="0"/>
                <a:ea typeface="Instrument Sans Semi Bold" pitchFamily="34" charset="-122"/>
                <a:cs typeface="Instrument Sans Semi Bold" pitchFamily="34" charset="-120"/>
              </a:rPr>
              <a:t>Iniziazione cristiana</a:t>
            </a:r>
            <a:endParaRPr lang="en-US" sz="3900" dirty="0"/>
          </a:p>
        </p:txBody>
      </p:sp>
      <p:sp>
        <p:nvSpPr>
          <p:cNvPr id="3" name="Text 1"/>
          <p:cNvSpPr/>
          <p:nvPr/>
        </p:nvSpPr>
        <p:spPr>
          <a:xfrm>
            <a:off x="460772" y="1772988"/>
            <a:ext cx="7227570" cy="496133"/>
          </a:xfrm>
          <a:prstGeom prst="rect">
            <a:avLst/>
          </a:prstGeom>
          <a:noFill/>
          <a:ln/>
        </p:spPr>
        <p:txBody>
          <a:bodyPr wrap="none" lIns="0" tIns="0" rIns="0" bIns="0" rtlCol="0" anchor="t"/>
          <a:lstStyle/>
          <a:p>
            <a:pPr marL="0" indent="0" algn="l">
              <a:lnSpc>
                <a:spcPts val="3900"/>
              </a:lnSpc>
              <a:buNone/>
            </a:pPr>
            <a:r>
              <a:rPr lang="en-US" sz="3100" dirty="0">
                <a:solidFill>
                  <a:srgbClr val="CBCCCE"/>
                </a:solidFill>
                <a:latin typeface="Instrument Sans Semi Bold" pitchFamily="34" charset="0"/>
                <a:ea typeface="Instrument Sans Semi Bold" pitchFamily="34" charset="-122"/>
                <a:cs typeface="Instrument Sans Semi Bold" pitchFamily="34" charset="-120"/>
              </a:rPr>
              <a:t>Chiedere, riconoscere il male, benedire</a:t>
            </a:r>
            <a:endParaRPr lang="en-US" sz="3100" dirty="0"/>
          </a:p>
        </p:txBody>
      </p:sp>
      <p:sp>
        <p:nvSpPr>
          <p:cNvPr id="4" name="Text 2"/>
          <p:cNvSpPr/>
          <p:nvPr/>
        </p:nvSpPr>
        <p:spPr>
          <a:xfrm>
            <a:off x="393098" y="2494158"/>
            <a:ext cx="13042821" cy="635079"/>
          </a:xfrm>
          <a:prstGeom prst="rect">
            <a:avLst/>
          </a:prstGeom>
          <a:noFill/>
          <a:ln/>
        </p:spPr>
        <p:txBody>
          <a:bodyPr wrap="square" lIns="0" tIns="0" rIns="0" bIns="0" rtlCol="0" anchor="t"/>
          <a:lstStyle/>
          <a:p>
            <a:pPr marL="0" indent="0" algn="l">
              <a:lnSpc>
                <a:spcPts val="2500"/>
              </a:lnSpc>
              <a:buNone/>
            </a:pPr>
            <a:r>
              <a:rPr lang="en-US" dirty="0">
                <a:solidFill>
                  <a:srgbClr val="CFD0D8"/>
                </a:solidFill>
                <a:latin typeface="Instrument Sans Medium" pitchFamily="34" charset="0"/>
                <a:ea typeface="Instrument Sans Medium" pitchFamily="34" charset="-122"/>
                <a:cs typeface="Instrument Sans Medium" pitchFamily="34" charset="-120"/>
              </a:rPr>
              <a:t>Non si tratta di concetti da apprendere all'inizio, ma di fiducia da maturare e di archetipi da rinnovare. Le azioni sono scandite da ritmi e gesti, tutte relative a comunità e </a:t>
            </a:r>
            <a:r>
              <a:rPr lang="en-US" dirty="0" err="1">
                <a:solidFill>
                  <a:srgbClr val="CFD0D8"/>
                </a:solidFill>
                <a:latin typeface="Instrument Sans Medium" pitchFamily="34" charset="0"/>
                <a:ea typeface="Instrument Sans Medium" pitchFamily="34" charset="-122"/>
                <a:cs typeface="Instrument Sans Medium" pitchFamily="34" charset="-120"/>
              </a:rPr>
              <a:t>linguaggi</a:t>
            </a:r>
            <a:r>
              <a:rPr lang="en-US" dirty="0">
                <a:solidFill>
                  <a:srgbClr val="CFD0D8"/>
                </a:solidFill>
                <a:latin typeface="Instrument Sans Medium" pitchFamily="34" charset="0"/>
                <a:ea typeface="Instrument Sans Medium" pitchFamily="34" charset="-122"/>
                <a:cs typeface="Instrument Sans Medium" pitchFamily="34" charset="-120"/>
              </a:rPr>
              <a:t>.</a:t>
            </a:r>
          </a:p>
          <a:p>
            <a:pPr marL="0" indent="0" algn="l">
              <a:lnSpc>
                <a:spcPts val="2500"/>
              </a:lnSpc>
              <a:buNone/>
            </a:pPr>
            <a:endParaRPr lang="en-US" dirty="0">
              <a:solidFill>
                <a:srgbClr val="CFD0D8"/>
              </a:solidFill>
              <a:latin typeface="Instrument Sans Medium" pitchFamily="34" charset="0"/>
            </a:endParaRPr>
          </a:p>
          <a:p>
            <a:pPr marL="0" indent="0" algn="l">
              <a:lnSpc>
                <a:spcPts val="2500"/>
              </a:lnSpc>
              <a:buNone/>
            </a:pPr>
            <a:endParaRPr lang="en-US" dirty="0">
              <a:solidFill>
                <a:srgbClr val="CFD0D8"/>
              </a:solidFill>
              <a:latin typeface="Instrument Sans Medium" pitchFamily="34" charset="0"/>
            </a:endParaRPr>
          </a:p>
        </p:txBody>
      </p:sp>
      <p:sp>
        <p:nvSpPr>
          <p:cNvPr id="5" name="Text 3"/>
          <p:cNvSpPr/>
          <p:nvPr/>
        </p:nvSpPr>
        <p:spPr>
          <a:xfrm>
            <a:off x="793790" y="418397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CFD0D8"/>
                </a:solidFill>
                <a:latin typeface="Instrument Sans Light" pitchFamily="34" charset="0"/>
                <a:ea typeface="Instrument Sans Light" pitchFamily="34" charset="-122"/>
                <a:cs typeface="Instrument Sans Light" pitchFamily="34" charset="-120"/>
              </a:rPr>
              <a:t>01</a:t>
            </a:r>
            <a:endParaRPr lang="en-US" sz="1550" dirty="0"/>
          </a:p>
        </p:txBody>
      </p:sp>
      <p:sp>
        <p:nvSpPr>
          <p:cNvPr id="6" name="Shape 4"/>
          <p:cNvSpPr/>
          <p:nvPr/>
        </p:nvSpPr>
        <p:spPr>
          <a:xfrm>
            <a:off x="793790" y="4498300"/>
            <a:ext cx="4215289" cy="22860"/>
          </a:xfrm>
          <a:prstGeom prst="rect">
            <a:avLst/>
          </a:prstGeom>
          <a:solidFill>
            <a:srgbClr val="F9D933"/>
          </a:solidFill>
          <a:ln/>
        </p:spPr>
        <p:txBody>
          <a:bodyPr/>
          <a:lstStyle/>
          <a:p>
            <a:endParaRPr lang="it-IT"/>
          </a:p>
        </p:txBody>
      </p:sp>
      <p:sp>
        <p:nvSpPr>
          <p:cNvPr id="7" name="Text 5"/>
          <p:cNvSpPr/>
          <p:nvPr/>
        </p:nvSpPr>
        <p:spPr>
          <a:xfrm>
            <a:off x="793790" y="464319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CFD0D8"/>
                </a:solidFill>
                <a:latin typeface="Instrument Sans Semi Bold" pitchFamily="34" charset="0"/>
                <a:ea typeface="Instrument Sans Semi Bold" pitchFamily="34" charset="-122"/>
                <a:cs typeface="Instrument Sans Semi Bold" pitchFamily="34" charset="-120"/>
              </a:rPr>
              <a:t>Chiedere</a:t>
            </a:r>
            <a:endParaRPr lang="en-US" sz="1950" dirty="0"/>
          </a:p>
        </p:txBody>
      </p:sp>
      <p:sp>
        <p:nvSpPr>
          <p:cNvPr id="8" name="Text 6"/>
          <p:cNvSpPr/>
          <p:nvPr/>
        </p:nvSpPr>
        <p:spPr>
          <a:xfrm>
            <a:off x="793790" y="5072420"/>
            <a:ext cx="4215289" cy="635079"/>
          </a:xfrm>
          <a:prstGeom prst="rect">
            <a:avLst/>
          </a:prstGeom>
          <a:noFill/>
          <a:ln/>
        </p:spPr>
        <p:txBody>
          <a:bodyPr wrap="square" lIns="0" tIns="0" rIns="0" bIns="0" rtlCol="0" anchor="t"/>
          <a:lstStyle/>
          <a:p>
            <a:pPr marL="0" indent="0" algn="l">
              <a:lnSpc>
                <a:spcPts val="2500"/>
              </a:lnSpc>
              <a:buNone/>
            </a:pPr>
            <a:r>
              <a:rPr lang="en-US" sz="1550" dirty="0">
                <a:solidFill>
                  <a:srgbClr val="CFD0D8"/>
                </a:solidFill>
                <a:latin typeface="Instrument Sans Medium" pitchFamily="34" charset="0"/>
                <a:ea typeface="Instrument Sans Medium" pitchFamily="34" charset="-122"/>
                <a:cs typeface="Instrument Sans Medium" pitchFamily="34" charset="-120"/>
              </a:rPr>
              <a:t>Imparare a domandare, ad esprimere bisogni, a rivolgersi con fiducia.</a:t>
            </a:r>
            <a:endParaRPr lang="en-US" sz="1550" dirty="0"/>
          </a:p>
        </p:txBody>
      </p:sp>
      <p:sp>
        <p:nvSpPr>
          <p:cNvPr id="9" name="Text 7"/>
          <p:cNvSpPr/>
          <p:nvPr/>
        </p:nvSpPr>
        <p:spPr>
          <a:xfrm>
            <a:off x="5207437" y="418397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CFD0D8"/>
                </a:solidFill>
                <a:latin typeface="Instrument Sans Light" pitchFamily="34" charset="0"/>
                <a:ea typeface="Instrument Sans Light" pitchFamily="34" charset="-122"/>
                <a:cs typeface="Instrument Sans Light" pitchFamily="34" charset="-120"/>
              </a:rPr>
              <a:t>02</a:t>
            </a:r>
            <a:endParaRPr lang="en-US" sz="1550" dirty="0"/>
          </a:p>
        </p:txBody>
      </p:sp>
      <p:sp>
        <p:nvSpPr>
          <p:cNvPr id="10" name="Shape 8"/>
          <p:cNvSpPr/>
          <p:nvPr/>
        </p:nvSpPr>
        <p:spPr>
          <a:xfrm>
            <a:off x="5207437" y="4498300"/>
            <a:ext cx="4215408" cy="22860"/>
          </a:xfrm>
          <a:prstGeom prst="rect">
            <a:avLst/>
          </a:prstGeom>
          <a:solidFill>
            <a:srgbClr val="F9D933"/>
          </a:solidFill>
          <a:ln/>
        </p:spPr>
        <p:txBody>
          <a:bodyPr/>
          <a:lstStyle/>
          <a:p>
            <a:endParaRPr lang="it-IT"/>
          </a:p>
        </p:txBody>
      </p:sp>
      <p:sp>
        <p:nvSpPr>
          <p:cNvPr id="11" name="Text 9"/>
          <p:cNvSpPr/>
          <p:nvPr/>
        </p:nvSpPr>
        <p:spPr>
          <a:xfrm>
            <a:off x="5207437" y="464319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CFD0D8"/>
                </a:solidFill>
                <a:latin typeface="Instrument Sans Semi Bold" pitchFamily="34" charset="0"/>
                <a:ea typeface="Instrument Sans Semi Bold" pitchFamily="34" charset="-122"/>
                <a:cs typeface="Instrument Sans Semi Bold" pitchFamily="34" charset="-120"/>
              </a:rPr>
              <a:t>Riconoscere il male</a:t>
            </a:r>
            <a:endParaRPr lang="en-US" sz="1950" dirty="0"/>
          </a:p>
        </p:txBody>
      </p:sp>
      <p:sp>
        <p:nvSpPr>
          <p:cNvPr id="12" name="Text 10"/>
          <p:cNvSpPr/>
          <p:nvPr/>
        </p:nvSpPr>
        <p:spPr>
          <a:xfrm>
            <a:off x="5207437" y="5072420"/>
            <a:ext cx="4215408" cy="635079"/>
          </a:xfrm>
          <a:prstGeom prst="rect">
            <a:avLst/>
          </a:prstGeom>
          <a:noFill/>
          <a:ln/>
        </p:spPr>
        <p:txBody>
          <a:bodyPr wrap="square" lIns="0" tIns="0" rIns="0" bIns="0" rtlCol="0" anchor="t"/>
          <a:lstStyle/>
          <a:p>
            <a:pPr marL="0" indent="0" algn="l">
              <a:lnSpc>
                <a:spcPts val="2500"/>
              </a:lnSpc>
              <a:buNone/>
            </a:pPr>
            <a:r>
              <a:rPr lang="en-US" sz="1550" dirty="0">
                <a:solidFill>
                  <a:srgbClr val="CFD0D8"/>
                </a:solidFill>
                <a:latin typeface="Instrument Sans Medium" pitchFamily="34" charset="0"/>
                <a:ea typeface="Instrument Sans Medium" pitchFamily="34" charset="-122"/>
                <a:cs typeface="Instrument Sans Medium" pitchFamily="34" charset="-120"/>
              </a:rPr>
              <a:t>Discernere ciò che ferisce, ciò che allontana, ciò che distrugge.</a:t>
            </a:r>
            <a:endParaRPr lang="en-US" sz="1550" dirty="0"/>
          </a:p>
        </p:txBody>
      </p:sp>
      <p:sp>
        <p:nvSpPr>
          <p:cNvPr id="13" name="Text 11"/>
          <p:cNvSpPr/>
          <p:nvPr/>
        </p:nvSpPr>
        <p:spPr>
          <a:xfrm>
            <a:off x="9621203" y="418397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CFD0D8"/>
                </a:solidFill>
                <a:latin typeface="Instrument Sans Light" pitchFamily="34" charset="0"/>
                <a:ea typeface="Instrument Sans Light" pitchFamily="34" charset="-122"/>
                <a:cs typeface="Instrument Sans Light" pitchFamily="34" charset="-120"/>
              </a:rPr>
              <a:t>03</a:t>
            </a:r>
            <a:endParaRPr lang="en-US" sz="1550" dirty="0"/>
          </a:p>
        </p:txBody>
      </p:sp>
      <p:sp>
        <p:nvSpPr>
          <p:cNvPr id="14" name="Shape 12"/>
          <p:cNvSpPr/>
          <p:nvPr/>
        </p:nvSpPr>
        <p:spPr>
          <a:xfrm>
            <a:off x="9621203" y="4498300"/>
            <a:ext cx="4215289" cy="22860"/>
          </a:xfrm>
          <a:prstGeom prst="rect">
            <a:avLst/>
          </a:prstGeom>
          <a:solidFill>
            <a:srgbClr val="F9D933"/>
          </a:solidFill>
          <a:ln/>
        </p:spPr>
        <p:txBody>
          <a:bodyPr/>
          <a:lstStyle/>
          <a:p>
            <a:endParaRPr lang="it-IT"/>
          </a:p>
        </p:txBody>
      </p:sp>
      <p:sp>
        <p:nvSpPr>
          <p:cNvPr id="15" name="Text 13"/>
          <p:cNvSpPr/>
          <p:nvPr/>
        </p:nvSpPr>
        <p:spPr>
          <a:xfrm>
            <a:off x="9621203" y="464319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CFD0D8"/>
                </a:solidFill>
                <a:latin typeface="Instrument Sans Semi Bold" pitchFamily="34" charset="0"/>
                <a:ea typeface="Instrument Sans Semi Bold" pitchFamily="34" charset="-122"/>
                <a:cs typeface="Instrument Sans Semi Bold" pitchFamily="34" charset="-120"/>
              </a:rPr>
              <a:t>Benedire</a:t>
            </a:r>
            <a:endParaRPr lang="en-US" sz="1950" dirty="0"/>
          </a:p>
        </p:txBody>
      </p:sp>
      <p:sp>
        <p:nvSpPr>
          <p:cNvPr id="16" name="Text 14"/>
          <p:cNvSpPr/>
          <p:nvPr/>
        </p:nvSpPr>
        <p:spPr>
          <a:xfrm>
            <a:off x="9621203" y="5072420"/>
            <a:ext cx="4215289" cy="635079"/>
          </a:xfrm>
          <a:prstGeom prst="rect">
            <a:avLst/>
          </a:prstGeom>
          <a:noFill/>
          <a:ln/>
        </p:spPr>
        <p:txBody>
          <a:bodyPr wrap="square" lIns="0" tIns="0" rIns="0" bIns="0" rtlCol="0" anchor="t"/>
          <a:lstStyle/>
          <a:p>
            <a:pPr marL="0" indent="0" algn="l">
              <a:lnSpc>
                <a:spcPts val="2500"/>
              </a:lnSpc>
              <a:buNone/>
            </a:pPr>
            <a:r>
              <a:rPr lang="en-US" sz="1550" dirty="0">
                <a:solidFill>
                  <a:srgbClr val="CFD0D8"/>
                </a:solidFill>
                <a:latin typeface="Instrument Sans Medium" pitchFamily="34" charset="0"/>
                <a:ea typeface="Instrument Sans Medium" pitchFamily="34" charset="-122"/>
                <a:cs typeface="Instrument Sans Medium" pitchFamily="34" charset="-120"/>
              </a:rPr>
              <a:t>Dire bene, riconoscere il dono, ringraziare per la vita ricevuta.</a:t>
            </a:r>
            <a:endParaRPr lang="en-US" sz="1550" dirty="0"/>
          </a:p>
        </p:txBody>
      </p:sp>
      <p:sp>
        <p:nvSpPr>
          <p:cNvPr id="18" name="Text 15"/>
          <p:cNvSpPr/>
          <p:nvPr/>
        </p:nvSpPr>
        <p:spPr>
          <a:xfrm>
            <a:off x="393098" y="3521727"/>
            <a:ext cx="13042821" cy="317540"/>
          </a:xfrm>
          <a:prstGeom prst="rect">
            <a:avLst/>
          </a:prstGeom>
          <a:noFill/>
          <a:ln/>
        </p:spPr>
        <p:txBody>
          <a:bodyPr wrap="none" lIns="0" tIns="0" rIns="0" bIns="0" rtlCol="0" anchor="t"/>
          <a:lstStyle/>
          <a:p>
            <a:pPr marL="0" indent="0" algn="l">
              <a:lnSpc>
                <a:spcPts val="2500"/>
              </a:lnSpc>
              <a:buNone/>
            </a:pPr>
            <a:r>
              <a:rPr lang="en-US" dirty="0">
                <a:solidFill>
                  <a:srgbClr val="CFD0D8"/>
                </a:solidFill>
                <a:latin typeface="Instrument Sans Medium" pitchFamily="34" charset="0"/>
                <a:ea typeface="Instrument Sans Medium" pitchFamily="34" charset="-122"/>
                <a:cs typeface="Instrument Sans Medium" pitchFamily="34" charset="-120"/>
              </a:rPr>
              <a:t>L'obiettivo è </a:t>
            </a:r>
            <a:r>
              <a:rPr lang="en-US" b="1" dirty="0">
                <a:solidFill>
                  <a:srgbClr val="CFD0D8"/>
                </a:solidFill>
                <a:latin typeface="Instrument Sans Medium" pitchFamily="34" charset="0"/>
                <a:ea typeface="Instrument Sans Medium" pitchFamily="34" charset="-122"/>
                <a:cs typeface="Instrument Sans Medium" pitchFamily="34" charset="-120"/>
              </a:rPr>
              <a:t>iniziare il soggetto in comunità a pregare nel giorno del Signore</a:t>
            </a:r>
            <a:r>
              <a:rPr lang="en-US" dirty="0">
                <a:solidFill>
                  <a:srgbClr val="CFD0D8"/>
                </a:solidFill>
                <a:latin typeface="Instrument Sans Medium" pitchFamily="34" charset="0"/>
                <a:ea typeface="Instrument Sans Medium" pitchFamily="34" charset="-122"/>
                <a:cs typeface="Instrument Sans Medium" pitchFamily="34" charset="-120"/>
              </a:rPr>
              <a:t>. Se questo è l'approdo, il suo inizio è molto più indefinito.</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055971"/>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CBCCCE"/>
                </a:solidFill>
                <a:latin typeface="Instrument Sans Semi Bold" pitchFamily="34" charset="0"/>
                <a:ea typeface="Instrument Sans Semi Bold" pitchFamily="34" charset="-122"/>
                <a:cs typeface="Instrument Sans Semi Bold" pitchFamily="34" charset="-120"/>
              </a:rPr>
              <a:t>2.L'epoca in cui è possibile iniziare all'eucaristia</a:t>
            </a:r>
            <a:endParaRPr lang="en-US" sz="3900" dirty="0"/>
          </a:p>
        </p:txBody>
      </p:sp>
      <p:sp>
        <p:nvSpPr>
          <p:cNvPr id="4" name="Text 1"/>
          <p:cNvSpPr/>
          <p:nvPr/>
        </p:nvSpPr>
        <p:spPr>
          <a:xfrm>
            <a:off x="6280190" y="3375422"/>
            <a:ext cx="4392573" cy="372070"/>
          </a:xfrm>
          <a:prstGeom prst="rect">
            <a:avLst/>
          </a:prstGeom>
          <a:noFill/>
          <a:ln/>
        </p:spPr>
        <p:txBody>
          <a:bodyPr wrap="none" lIns="0" tIns="0" rIns="0" bIns="0" rtlCol="0" anchor="t"/>
          <a:lstStyle/>
          <a:p>
            <a:pPr marL="0" indent="0" algn="l">
              <a:lnSpc>
                <a:spcPts val="2900"/>
              </a:lnSpc>
              <a:buNone/>
            </a:pPr>
            <a:r>
              <a:rPr lang="en-US" sz="2300" dirty="0">
                <a:solidFill>
                  <a:srgbClr val="FFA44F"/>
                </a:solidFill>
                <a:latin typeface="Instrument Sans Semi Bold" pitchFamily="34" charset="0"/>
                <a:ea typeface="Instrument Sans Semi Bold" pitchFamily="34" charset="-122"/>
                <a:cs typeface="Instrument Sans Semi Bold" pitchFamily="34" charset="-120"/>
              </a:rPr>
              <a:t>Catechismo sì, ma senza messa</a:t>
            </a:r>
            <a:endParaRPr lang="en-US" sz="2300" dirty="0"/>
          </a:p>
        </p:txBody>
      </p:sp>
      <p:sp>
        <p:nvSpPr>
          <p:cNvPr id="5" name="Text 2"/>
          <p:cNvSpPr/>
          <p:nvPr/>
        </p:nvSpPr>
        <p:spPr>
          <a:xfrm>
            <a:off x="6280190" y="4045148"/>
            <a:ext cx="7556421" cy="952619"/>
          </a:xfrm>
          <a:prstGeom prst="rect">
            <a:avLst/>
          </a:prstGeom>
          <a:noFill/>
          <a:ln/>
        </p:spPr>
        <p:txBody>
          <a:bodyPr wrap="square" lIns="0" tIns="0" rIns="0" bIns="0" rtlCol="0" anchor="t"/>
          <a:lstStyle/>
          <a:p>
            <a:pPr marL="0" indent="0" algn="l">
              <a:lnSpc>
                <a:spcPts val="2500"/>
              </a:lnSpc>
              <a:buNone/>
            </a:pPr>
            <a:r>
              <a:rPr lang="en-US" dirty="0">
                <a:solidFill>
                  <a:srgbClr val="CFD0D8"/>
                </a:solidFill>
                <a:latin typeface="Instrument Sans Medium" pitchFamily="34" charset="0"/>
                <a:ea typeface="Instrument Sans Medium" pitchFamily="34" charset="-122"/>
                <a:cs typeface="Instrument Sans Medium" pitchFamily="34" charset="-120"/>
              </a:rPr>
              <a:t>Questo paradosso diventa la nostra partenza, perché chiede una conversione interessante e creativa. Vorrebbe portare questa lamentela verso il linguaggio della missione.</a:t>
            </a:r>
            <a:endParaRPr lang="en-US" dirty="0"/>
          </a:p>
        </p:txBody>
      </p:sp>
      <p:sp>
        <p:nvSpPr>
          <p:cNvPr id="6" name="Text 3"/>
          <p:cNvSpPr/>
          <p:nvPr/>
        </p:nvSpPr>
        <p:spPr>
          <a:xfrm>
            <a:off x="6280190" y="5221010"/>
            <a:ext cx="7556421" cy="952619"/>
          </a:xfrm>
          <a:prstGeom prst="rect">
            <a:avLst/>
          </a:prstGeom>
          <a:noFill/>
          <a:ln/>
        </p:spPr>
        <p:txBody>
          <a:bodyPr wrap="square" lIns="0" tIns="0" rIns="0" bIns="0" rtlCol="0" anchor="t"/>
          <a:lstStyle/>
          <a:p>
            <a:pPr marL="0" indent="0" algn="l">
              <a:lnSpc>
                <a:spcPts val="2500"/>
              </a:lnSpc>
              <a:buNone/>
            </a:pPr>
            <a:r>
              <a:rPr lang="en-US" dirty="0">
                <a:solidFill>
                  <a:srgbClr val="CFD0D8"/>
                </a:solidFill>
                <a:latin typeface="Instrument Sans Medium" pitchFamily="34" charset="0"/>
                <a:ea typeface="Instrument Sans Medium" pitchFamily="34" charset="-122"/>
                <a:cs typeface="Instrument Sans Medium" pitchFamily="34" charset="-120"/>
              </a:rPr>
              <a:t>Famiglie secolarizzate offrono ancora alle parrocchie </a:t>
            </a:r>
            <a:r>
              <a:rPr lang="en-US" dirty="0">
                <a:solidFill>
                  <a:srgbClr val="FF0000"/>
                </a:solidFill>
                <a:latin typeface="Instrument Sans Medium" pitchFamily="34" charset="0"/>
                <a:ea typeface="Instrument Sans Medium" pitchFamily="34" charset="-122"/>
                <a:cs typeface="Instrument Sans Medium" pitchFamily="34" charset="-120"/>
              </a:rPr>
              <a:t>l'occasione straordinaria di provare questo atto d'amore delicatissimo. È tempo di smettere ogni lamentela e di tentare l'incanto.</a:t>
            </a:r>
            <a:endParaRPr lang="en-US" dirty="0">
              <a:solidFill>
                <a:srgbClr val="FF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1576745"/>
            <a:ext cx="5498663" cy="620078"/>
          </a:xfrm>
          <a:prstGeom prst="rect">
            <a:avLst/>
          </a:prstGeom>
          <a:noFill/>
          <a:ln/>
        </p:spPr>
        <p:txBody>
          <a:bodyPr wrap="none" lIns="0" tIns="0" rIns="0" bIns="0" rtlCol="0" anchor="t"/>
          <a:lstStyle/>
          <a:p>
            <a:pPr marL="0" indent="0" algn="l">
              <a:lnSpc>
                <a:spcPts val="4850"/>
              </a:lnSpc>
              <a:buNone/>
            </a:pPr>
            <a:r>
              <a:rPr lang="en-US" sz="3900" dirty="0">
                <a:solidFill>
                  <a:srgbClr val="FFA44F"/>
                </a:solidFill>
                <a:latin typeface="Instrument Sans Semi Bold" pitchFamily="34" charset="0"/>
                <a:ea typeface="Instrument Sans Semi Bold" pitchFamily="34" charset="-122"/>
                <a:cs typeface="Instrument Sans Semi Bold" pitchFamily="34" charset="-120"/>
              </a:rPr>
              <a:t>Davanti al Dio incantato</a:t>
            </a:r>
            <a:endParaRPr lang="en-US" sz="3900" dirty="0"/>
          </a:p>
        </p:txBody>
      </p:sp>
      <p:sp>
        <p:nvSpPr>
          <p:cNvPr id="3" name="Text 1"/>
          <p:cNvSpPr/>
          <p:nvPr/>
        </p:nvSpPr>
        <p:spPr>
          <a:xfrm>
            <a:off x="793790" y="2673072"/>
            <a:ext cx="6955631" cy="317540"/>
          </a:xfrm>
          <a:prstGeom prst="rect">
            <a:avLst/>
          </a:prstGeom>
          <a:noFill/>
          <a:ln/>
        </p:spPr>
        <p:txBody>
          <a:bodyPr wrap="none" lIns="0" tIns="0" rIns="0" bIns="0" rtlCol="0" anchor="t"/>
          <a:lstStyle/>
          <a:p>
            <a:pPr marL="0" indent="0" algn="l">
              <a:lnSpc>
                <a:spcPts val="2500"/>
              </a:lnSpc>
              <a:buNone/>
            </a:pPr>
            <a:r>
              <a:rPr lang="en-US" dirty="0">
                <a:solidFill>
                  <a:srgbClr val="CFD0D8"/>
                </a:solidFill>
                <a:latin typeface="Instrument Sans Medium" pitchFamily="34" charset="0"/>
                <a:ea typeface="Instrument Sans Medium" pitchFamily="34" charset="-122"/>
                <a:cs typeface="Instrument Sans Medium" pitchFamily="34" charset="-120"/>
              </a:rPr>
              <a:t>Le Chevalier ci sfida</a:t>
            </a:r>
            <a:r>
              <a:rPr lang="en-US" sz="1550" dirty="0">
                <a:solidFill>
                  <a:srgbClr val="CFD0D8"/>
                </a:solidFill>
                <a:latin typeface="Instrument Sans Medium" pitchFamily="34" charset="0"/>
                <a:ea typeface="Instrument Sans Medium" pitchFamily="34" charset="-122"/>
                <a:cs typeface="Instrument Sans Medium" pitchFamily="34" charset="-120"/>
              </a:rPr>
              <a:t>:</a:t>
            </a:r>
            <a:endParaRPr lang="en-US" sz="1550" dirty="0"/>
          </a:p>
        </p:txBody>
      </p:sp>
      <p:sp>
        <p:nvSpPr>
          <p:cNvPr id="4" name="Text 2"/>
          <p:cNvSpPr/>
          <p:nvPr/>
        </p:nvSpPr>
        <p:spPr>
          <a:xfrm>
            <a:off x="1091446" y="3213854"/>
            <a:ext cx="6657975" cy="952619"/>
          </a:xfrm>
          <a:prstGeom prst="rect">
            <a:avLst/>
          </a:prstGeom>
          <a:noFill/>
          <a:ln/>
        </p:spPr>
        <p:txBody>
          <a:bodyPr wrap="square" lIns="0" tIns="0" rIns="0" bIns="0" rtlCol="0" anchor="t"/>
          <a:lstStyle/>
          <a:p>
            <a:pPr marL="0" indent="0" algn="l">
              <a:lnSpc>
                <a:spcPts val="2500"/>
              </a:lnSpc>
              <a:buNone/>
            </a:pPr>
            <a:r>
              <a:rPr lang="en-US" dirty="0">
                <a:solidFill>
                  <a:srgbClr val="CFD0D8"/>
                </a:solidFill>
                <a:latin typeface="Instrument Sans Medium" pitchFamily="34" charset="0"/>
                <a:ea typeface="Instrument Sans Medium" pitchFamily="34" charset="-122"/>
                <a:cs typeface="Instrument Sans Medium" pitchFamily="34" charset="-120"/>
              </a:rPr>
              <a:t>Avremo il coraggio di uscire dalla logica contabile e discernere la "fede che salva" in coloro che ci circondano, al di fuori dei confini delle comunità ecclesiali?</a:t>
            </a:r>
            <a:endParaRPr lang="en-US" dirty="0"/>
          </a:p>
        </p:txBody>
      </p:sp>
      <p:sp>
        <p:nvSpPr>
          <p:cNvPr id="5" name="Shape 3"/>
          <p:cNvSpPr/>
          <p:nvPr/>
        </p:nvSpPr>
        <p:spPr>
          <a:xfrm>
            <a:off x="793790" y="3213854"/>
            <a:ext cx="22860" cy="952619"/>
          </a:xfrm>
          <a:prstGeom prst="rect">
            <a:avLst/>
          </a:prstGeom>
          <a:solidFill>
            <a:srgbClr val="D5D5D8"/>
          </a:solidFill>
          <a:ln/>
        </p:spPr>
        <p:txBody>
          <a:bodyPr/>
          <a:lstStyle/>
          <a:p>
            <a:endParaRPr lang="it-IT"/>
          </a:p>
        </p:txBody>
      </p:sp>
      <p:sp>
        <p:nvSpPr>
          <p:cNvPr id="7" name="Text 5"/>
          <p:cNvSpPr/>
          <p:nvPr/>
        </p:nvSpPr>
        <p:spPr>
          <a:xfrm>
            <a:off x="793790" y="5203388"/>
            <a:ext cx="6955631" cy="635079"/>
          </a:xfrm>
          <a:prstGeom prst="rect">
            <a:avLst/>
          </a:prstGeom>
          <a:noFill/>
          <a:ln/>
        </p:spPr>
        <p:txBody>
          <a:bodyPr wrap="square" lIns="0" tIns="0" rIns="0" bIns="0" rtlCol="0" anchor="t"/>
          <a:lstStyle/>
          <a:p>
            <a:pPr marL="0" indent="0" algn="l">
              <a:lnSpc>
                <a:spcPts val="2500"/>
              </a:lnSpc>
              <a:buNone/>
            </a:pPr>
            <a:r>
              <a:rPr lang="en-US" dirty="0">
                <a:solidFill>
                  <a:srgbClr val="CFD0D8"/>
                </a:solidFill>
                <a:latin typeface="Instrument Sans Medium" pitchFamily="34" charset="0"/>
                <a:ea typeface="Instrument Sans Medium" pitchFamily="34" charset="-122"/>
                <a:cs typeface="Instrument Sans Medium" pitchFamily="34" charset="-120"/>
              </a:rPr>
              <a:t>Oseremo l'</a:t>
            </a:r>
            <a:r>
              <a:rPr lang="en-US" b="1" dirty="0">
                <a:solidFill>
                  <a:srgbClr val="CFD0D8"/>
                </a:solidFill>
                <a:latin typeface="Instrument Sans Medium" pitchFamily="34" charset="0"/>
                <a:ea typeface="Instrument Sans Medium" pitchFamily="34" charset="-122"/>
                <a:cs typeface="Instrument Sans Medium" pitchFamily="34" charset="-120"/>
              </a:rPr>
              <a:t>incondizionalità dell'ospitalità</a:t>
            </a:r>
            <a:r>
              <a:rPr lang="en-US" dirty="0">
                <a:solidFill>
                  <a:srgbClr val="CFD0D8"/>
                </a:solidFill>
                <a:latin typeface="Instrument Sans Medium" pitchFamily="34" charset="0"/>
                <a:ea typeface="Instrument Sans Medium" pitchFamily="34" charset="-122"/>
                <a:cs typeface="Instrument Sans Medium" pitchFamily="34" charset="-120"/>
              </a:rPr>
              <a:t>, quella che non parla mai e non pensa mai al posto dell'altro?</a:t>
            </a:r>
            <a:endParaRPr lang="en-US" dirty="0"/>
          </a:p>
        </p:txBody>
      </p:sp>
      <p:pic>
        <p:nvPicPr>
          <p:cNvPr id="8" name="Image 0" descr="preencoded.png"/>
          <p:cNvPicPr>
            <a:picLocks noChangeAspect="1"/>
          </p:cNvPicPr>
          <p:nvPr/>
        </p:nvPicPr>
        <p:blipFill>
          <a:blip r:embed="rId3"/>
          <a:stretch>
            <a:fillRect/>
          </a:stretch>
        </p:blipFill>
        <p:spPr>
          <a:xfrm>
            <a:off x="8241149" y="2717721"/>
            <a:ext cx="5602962" cy="371189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1783675"/>
            <a:ext cx="5072063" cy="620078"/>
          </a:xfrm>
          <a:prstGeom prst="rect">
            <a:avLst/>
          </a:prstGeom>
          <a:noFill/>
          <a:ln/>
        </p:spPr>
        <p:txBody>
          <a:bodyPr wrap="none" lIns="0" tIns="0" rIns="0" bIns="0" rtlCol="0" anchor="t"/>
          <a:lstStyle/>
          <a:p>
            <a:pPr marL="0" indent="0" algn="l">
              <a:lnSpc>
                <a:spcPts val="4850"/>
              </a:lnSpc>
              <a:buNone/>
            </a:pPr>
            <a:r>
              <a:rPr lang="en-US" sz="3900" dirty="0">
                <a:solidFill>
                  <a:srgbClr val="CBCCCE"/>
                </a:solidFill>
                <a:latin typeface="Instrument Sans Semi Bold" pitchFamily="34" charset="0"/>
                <a:ea typeface="Instrument Sans Semi Bold" pitchFamily="34" charset="-122"/>
                <a:cs typeface="Instrument Sans Semi Bold" pitchFamily="34" charset="-120"/>
              </a:rPr>
              <a:t>L'icona del centurione</a:t>
            </a:r>
            <a:endParaRPr lang="en-US" sz="3900" dirty="0"/>
          </a:p>
        </p:txBody>
      </p:sp>
      <p:sp>
        <p:nvSpPr>
          <p:cNvPr id="3" name="Text 1"/>
          <p:cNvSpPr/>
          <p:nvPr/>
        </p:nvSpPr>
        <p:spPr>
          <a:xfrm>
            <a:off x="793790" y="2800588"/>
            <a:ext cx="13042821" cy="635079"/>
          </a:xfrm>
          <a:prstGeom prst="rect">
            <a:avLst/>
          </a:prstGeom>
          <a:noFill/>
          <a:ln/>
        </p:spPr>
        <p:txBody>
          <a:bodyPr wrap="square" lIns="0" tIns="0" rIns="0" bIns="0" rtlCol="0" anchor="t"/>
          <a:lstStyle/>
          <a:p>
            <a:pPr marL="0" indent="0" algn="l">
              <a:lnSpc>
                <a:spcPts val="2500"/>
              </a:lnSpc>
              <a:buNone/>
            </a:pPr>
            <a:r>
              <a:rPr lang="en-US" dirty="0">
                <a:solidFill>
                  <a:srgbClr val="FFA44F"/>
                </a:solidFill>
                <a:latin typeface="Instrument Sans Medium" pitchFamily="34" charset="0"/>
                <a:ea typeface="Instrument Sans Medium" pitchFamily="34" charset="-122"/>
                <a:cs typeface="Instrument Sans Medium" pitchFamily="34" charset="-120"/>
              </a:rPr>
              <a:t>Gesù sa stupirsi </a:t>
            </a:r>
            <a:r>
              <a:rPr lang="en-US" dirty="0">
                <a:solidFill>
                  <a:srgbClr val="CFD0D8"/>
                </a:solidFill>
                <a:latin typeface="Instrument Sans Medium" pitchFamily="34" charset="0"/>
                <a:ea typeface="Instrument Sans Medium" pitchFamily="34" charset="-122"/>
                <a:cs typeface="Instrument Sans Medium" pitchFamily="34" charset="-120"/>
              </a:rPr>
              <a:t>all'inizio della sua vita pubblica della fede che incontra dove Egli stesso non si aspetta. Spesso è negli stranieri che questo atteggiamento lo sorprende.</a:t>
            </a:r>
            <a:endParaRPr lang="en-US" dirty="0"/>
          </a:p>
        </p:txBody>
      </p:sp>
      <p:sp>
        <p:nvSpPr>
          <p:cNvPr id="4" name="Shape 2"/>
          <p:cNvSpPr/>
          <p:nvPr/>
        </p:nvSpPr>
        <p:spPr>
          <a:xfrm>
            <a:off x="793790" y="3658910"/>
            <a:ext cx="13042821" cy="1387793"/>
          </a:xfrm>
          <a:prstGeom prst="roundRect">
            <a:avLst>
              <a:gd name="adj" fmla="val 6007"/>
            </a:avLst>
          </a:prstGeom>
          <a:solidFill>
            <a:srgbClr val="2A2A2D">
              <a:alpha val="95000"/>
            </a:srgbClr>
          </a:solidFill>
          <a:ln w="22860">
            <a:solidFill>
              <a:srgbClr val="56565B"/>
            </a:solidFill>
            <a:prstDash val="solid"/>
          </a:ln>
        </p:spPr>
        <p:txBody>
          <a:bodyPr/>
          <a:lstStyle/>
          <a:p>
            <a:endParaRPr lang="it-IT"/>
          </a:p>
        </p:txBody>
      </p:sp>
      <p:pic>
        <p:nvPicPr>
          <p:cNvPr id="5" name="Image 0" descr="preencoded.png"/>
          <p:cNvPicPr>
            <a:picLocks noChangeAspect="1"/>
          </p:cNvPicPr>
          <p:nvPr/>
        </p:nvPicPr>
        <p:blipFill>
          <a:blip r:embed="rId3"/>
          <a:stretch>
            <a:fillRect/>
          </a:stretch>
        </p:blipFill>
        <p:spPr>
          <a:xfrm>
            <a:off x="697587" y="3562707"/>
            <a:ext cx="238125" cy="238125"/>
          </a:xfrm>
          <a:prstGeom prst="rect">
            <a:avLst/>
          </a:prstGeom>
        </p:spPr>
      </p:pic>
      <p:pic>
        <p:nvPicPr>
          <p:cNvPr id="6" name="Image 1" descr="preencoded.png"/>
          <p:cNvPicPr>
            <a:picLocks noChangeAspect="1"/>
          </p:cNvPicPr>
          <p:nvPr/>
        </p:nvPicPr>
        <p:blipFill>
          <a:blip r:embed="rId4"/>
          <a:stretch>
            <a:fillRect/>
          </a:stretch>
        </p:blipFill>
        <p:spPr>
          <a:xfrm>
            <a:off x="13694688" y="4904780"/>
            <a:ext cx="238125" cy="238125"/>
          </a:xfrm>
          <a:prstGeom prst="rect">
            <a:avLst/>
          </a:prstGeom>
        </p:spPr>
      </p:pic>
      <p:sp>
        <p:nvSpPr>
          <p:cNvPr id="7" name="Text 3"/>
          <p:cNvSpPr/>
          <p:nvPr/>
        </p:nvSpPr>
        <p:spPr>
          <a:xfrm>
            <a:off x="1114306" y="397942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CFD0D8"/>
                </a:solidFill>
                <a:latin typeface="Instrument Sans Semi Bold" pitchFamily="34" charset="0"/>
                <a:ea typeface="Instrument Sans Semi Bold" pitchFamily="34" charset="-122"/>
                <a:cs typeface="Instrument Sans Semi Bold" pitchFamily="34" charset="-120"/>
              </a:rPr>
              <a:t>Matteo 8</a:t>
            </a:r>
            <a:endParaRPr lang="en-US" sz="1950" dirty="0"/>
          </a:p>
        </p:txBody>
      </p:sp>
      <p:sp>
        <p:nvSpPr>
          <p:cNvPr id="8" name="Text 4"/>
          <p:cNvSpPr/>
          <p:nvPr/>
        </p:nvSpPr>
        <p:spPr>
          <a:xfrm>
            <a:off x="1114306" y="4408646"/>
            <a:ext cx="12401788" cy="317540"/>
          </a:xfrm>
          <a:prstGeom prst="rect">
            <a:avLst/>
          </a:prstGeom>
          <a:noFill/>
          <a:ln/>
        </p:spPr>
        <p:txBody>
          <a:bodyPr wrap="none" lIns="0" tIns="0" rIns="0" bIns="0" rtlCol="0" anchor="t"/>
          <a:lstStyle/>
          <a:p>
            <a:pPr marL="0" indent="0" algn="l">
              <a:lnSpc>
                <a:spcPts val="2500"/>
              </a:lnSpc>
              <a:buNone/>
            </a:pPr>
            <a:r>
              <a:rPr lang="en-US" dirty="0">
                <a:solidFill>
                  <a:srgbClr val="CFD0D8"/>
                </a:solidFill>
                <a:latin typeface="Instrument Sans Medium" pitchFamily="34" charset="0"/>
                <a:ea typeface="Instrument Sans Medium" pitchFamily="34" charset="-122"/>
                <a:cs typeface="Instrument Sans Medium" pitchFamily="34" charset="-120"/>
              </a:rPr>
              <a:t>"Signore, non sono degno che tu entri sotto il mio tetto, ma di' soltanto una parola e il mio servo sarà guarito."</a:t>
            </a:r>
            <a:endParaRPr lang="en-US" dirty="0"/>
          </a:p>
        </p:txBody>
      </p:sp>
      <p:sp>
        <p:nvSpPr>
          <p:cNvPr id="9" name="Text 5"/>
          <p:cNvSpPr/>
          <p:nvPr/>
        </p:nvSpPr>
        <p:spPr>
          <a:xfrm>
            <a:off x="697587" y="5353616"/>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CFD0D8"/>
                </a:solidFill>
                <a:latin typeface="Instrument Sans Medium" pitchFamily="34" charset="0"/>
                <a:ea typeface="Instrument Sans Medium" pitchFamily="34" charset="-122"/>
                <a:cs typeface="Instrument Sans Medium" pitchFamily="34" charset="-120"/>
              </a:rPr>
              <a:t>A </a:t>
            </a:r>
            <a:r>
              <a:rPr lang="en-US" dirty="0">
                <a:solidFill>
                  <a:srgbClr val="CFD0D8"/>
                </a:solidFill>
                <a:latin typeface="Instrument Sans Medium" pitchFamily="34" charset="0"/>
                <a:ea typeface="Instrument Sans Medium" pitchFamily="34" charset="-122"/>
                <a:cs typeface="Instrument Sans Medium" pitchFamily="34" charset="-120"/>
              </a:rPr>
              <a:t>Cafarnao gli viene incontro quel centurione (straniero e pagano) di cui ripetiamo in ogni messa la frase. </a:t>
            </a:r>
          </a:p>
          <a:p>
            <a:pPr marL="0" indent="0" algn="l">
              <a:lnSpc>
                <a:spcPts val="2500"/>
              </a:lnSpc>
              <a:buNone/>
            </a:pPr>
            <a:r>
              <a:rPr lang="en-US" dirty="0">
                <a:solidFill>
                  <a:srgbClr val="CFD0D8"/>
                </a:solidFill>
                <a:latin typeface="Instrument Sans Medium" pitchFamily="34" charset="0"/>
                <a:ea typeface="Instrument Sans Medium" pitchFamily="34" charset="-122"/>
                <a:cs typeface="Instrument Sans Medium" pitchFamily="34" charset="-120"/>
              </a:rPr>
              <a:t>Gesù si meraviglia della sua fede.</a:t>
            </a:r>
            <a:endParaRPr lang="en-US" dirty="0"/>
          </a:p>
        </p:txBody>
      </p:sp>
      <p:sp>
        <p:nvSpPr>
          <p:cNvPr id="10" name="Text 6"/>
          <p:cNvSpPr/>
          <p:nvPr/>
        </p:nvSpPr>
        <p:spPr>
          <a:xfrm>
            <a:off x="651867" y="6313710"/>
            <a:ext cx="13042821" cy="635079"/>
          </a:xfrm>
          <a:prstGeom prst="rect">
            <a:avLst/>
          </a:prstGeom>
          <a:noFill/>
          <a:ln/>
        </p:spPr>
        <p:txBody>
          <a:bodyPr wrap="square" lIns="0" tIns="0" rIns="0" bIns="0" rtlCol="0" anchor="t"/>
          <a:lstStyle/>
          <a:p>
            <a:pPr marL="0" indent="0" algn="l">
              <a:lnSpc>
                <a:spcPts val="2500"/>
              </a:lnSpc>
              <a:buNone/>
            </a:pPr>
            <a:r>
              <a:rPr lang="en-US" dirty="0">
                <a:solidFill>
                  <a:srgbClr val="CFD0D8"/>
                </a:solidFill>
                <a:latin typeface="Instrument Sans Medium" pitchFamily="34" charset="0"/>
                <a:ea typeface="Instrument Sans Medium" pitchFamily="34" charset="-122"/>
                <a:cs typeface="Instrument Sans Medium" pitchFamily="34" charset="-120"/>
              </a:rPr>
              <a:t>L'ospitalità incondizionata ci aiuta a notare che iniziare alla fede passa oggi da un'educazione al rito che non inizia dalla domenica, ma ci può arrivare gradualmente.</a:t>
            </a:r>
            <a:endParaRPr lang="en-US" dirty="0"/>
          </a:p>
        </p:txBody>
      </p:sp>
      <p:pic>
        <p:nvPicPr>
          <p:cNvPr id="12" name="Image 0" descr="preencoded.png">
            <a:extLst>
              <a:ext uri="{FF2B5EF4-FFF2-40B4-BE49-F238E27FC236}">
                <a16:creationId xmlns:a16="http://schemas.microsoft.com/office/drawing/2014/main" id="{CE95A45E-E151-9CC5-9F83-E66A1BF48C58}"/>
              </a:ext>
            </a:extLst>
          </p:cNvPr>
          <p:cNvPicPr>
            <a:picLocks noChangeAspect="1"/>
          </p:cNvPicPr>
          <p:nvPr/>
        </p:nvPicPr>
        <p:blipFill>
          <a:blip r:embed="rId5"/>
          <a:stretch>
            <a:fillRect/>
          </a:stretch>
        </p:blipFill>
        <p:spPr>
          <a:xfrm>
            <a:off x="12423636" y="60261"/>
            <a:ext cx="2184915" cy="2184915"/>
          </a:xfrm>
          <a:prstGeom prst="rect">
            <a:avLst/>
          </a:prstGeom>
        </p:spPr>
      </p:pic>
      <p:sp>
        <p:nvSpPr>
          <p:cNvPr id="13" name="CasellaDiTesto 12">
            <a:extLst>
              <a:ext uri="{FF2B5EF4-FFF2-40B4-BE49-F238E27FC236}">
                <a16:creationId xmlns:a16="http://schemas.microsoft.com/office/drawing/2014/main" id="{80E6DB09-4A43-8DFC-82EA-0E3BF995B8F5}"/>
              </a:ext>
            </a:extLst>
          </p:cNvPr>
          <p:cNvSpPr txBox="1"/>
          <p:nvPr/>
        </p:nvSpPr>
        <p:spPr>
          <a:xfrm>
            <a:off x="7315200" y="564423"/>
            <a:ext cx="4592549" cy="923330"/>
          </a:xfrm>
          <a:prstGeom prst="rect">
            <a:avLst/>
          </a:prstGeom>
          <a:noFill/>
        </p:spPr>
        <p:txBody>
          <a:bodyPr wrap="square" rtlCol="0">
            <a:spAutoFit/>
          </a:bodyPr>
          <a:lstStyle/>
          <a:p>
            <a:r>
              <a:rPr lang="it-IT" dirty="0">
                <a:solidFill>
                  <a:schemeClr val="bg1"/>
                </a:solidFill>
              </a:rPr>
              <a:t>Leone prega…tutti i bambini pregano ma non tutti sono iniziati a vivere la preghiera comunitaria…</a:t>
            </a:r>
          </a:p>
        </p:txBody>
      </p:sp>
      <p:sp>
        <p:nvSpPr>
          <p:cNvPr id="14" name="Freccia a destra 13">
            <a:extLst>
              <a:ext uri="{FF2B5EF4-FFF2-40B4-BE49-F238E27FC236}">
                <a16:creationId xmlns:a16="http://schemas.microsoft.com/office/drawing/2014/main" id="{499DF170-3CE1-5074-2A31-BA80AC86D3BC}"/>
              </a:ext>
            </a:extLst>
          </p:cNvPr>
          <p:cNvSpPr/>
          <p:nvPr/>
        </p:nvSpPr>
        <p:spPr>
          <a:xfrm>
            <a:off x="5270642" y="374118"/>
            <a:ext cx="1693057" cy="1170031"/>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1316236"/>
            <a:ext cx="5869305" cy="620078"/>
          </a:xfrm>
          <a:prstGeom prst="rect">
            <a:avLst/>
          </a:prstGeom>
          <a:noFill/>
          <a:ln/>
        </p:spPr>
        <p:txBody>
          <a:bodyPr wrap="none" lIns="0" tIns="0" rIns="0" bIns="0" rtlCol="0" anchor="t"/>
          <a:lstStyle/>
          <a:p>
            <a:pPr marL="0" indent="0" algn="l">
              <a:lnSpc>
                <a:spcPts val="4850"/>
              </a:lnSpc>
              <a:buNone/>
            </a:pPr>
            <a:r>
              <a:rPr lang="en-US" sz="3900" dirty="0">
                <a:solidFill>
                  <a:srgbClr val="CBCCCE"/>
                </a:solidFill>
                <a:latin typeface="Instrument Sans Semi Bold" pitchFamily="34" charset="0"/>
                <a:ea typeface="Instrument Sans Semi Bold" pitchFamily="34" charset="-122"/>
                <a:cs typeface="Instrument Sans Semi Bold" pitchFamily="34" charset="-120"/>
              </a:rPr>
              <a:t> </a:t>
            </a:r>
            <a:r>
              <a:rPr lang="en-US" sz="3900" dirty="0" err="1">
                <a:solidFill>
                  <a:srgbClr val="CBCCCE"/>
                </a:solidFill>
                <a:latin typeface="Instrument Sans Semi Bold" pitchFamily="34" charset="0"/>
                <a:ea typeface="Instrument Sans Semi Bold" pitchFamily="34" charset="-122"/>
                <a:cs typeface="Instrument Sans Semi Bold" pitchFamily="34" charset="-120"/>
              </a:rPr>
              <a:t>Gradualmente</a:t>
            </a:r>
            <a:r>
              <a:rPr lang="en-US" sz="3900">
                <a:solidFill>
                  <a:srgbClr val="CBCCCE"/>
                </a:solidFill>
                <a:latin typeface="Instrument Sans Semi Bold" pitchFamily="34" charset="0"/>
                <a:ea typeface="Instrument Sans Semi Bold" pitchFamily="34" charset="-122"/>
                <a:cs typeface="Instrument Sans Semi Bold" pitchFamily="34" charset="-120"/>
              </a:rPr>
              <a:t> - Quattro </a:t>
            </a:r>
            <a:r>
              <a:rPr lang="en-US" sz="3900" dirty="0">
                <a:solidFill>
                  <a:srgbClr val="CBCCCE"/>
                </a:solidFill>
                <a:latin typeface="Instrument Sans Semi Bold" pitchFamily="34" charset="0"/>
                <a:ea typeface="Instrument Sans Semi Bold" pitchFamily="34" charset="-122"/>
                <a:cs typeface="Instrument Sans Semi Bold" pitchFamily="34" charset="-120"/>
              </a:rPr>
              <a:t>cantieri da aprire</a:t>
            </a:r>
            <a:endParaRPr lang="en-US" sz="3900" dirty="0"/>
          </a:p>
        </p:txBody>
      </p:sp>
      <p:sp>
        <p:nvSpPr>
          <p:cNvPr id="3" name="Text 1"/>
          <p:cNvSpPr/>
          <p:nvPr/>
        </p:nvSpPr>
        <p:spPr>
          <a:xfrm>
            <a:off x="793790" y="2333149"/>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CFD0D8"/>
                </a:solidFill>
                <a:latin typeface="Instrument Sans Medium" pitchFamily="34" charset="0"/>
                <a:ea typeface="Instrument Sans Medium" pitchFamily="34" charset="-122"/>
                <a:cs typeface="Instrument Sans Medium" pitchFamily="34" charset="-120"/>
              </a:rPr>
              <a:t>I credenti con disabilità e i loro contesti relazionali trovano nel rito, quando è adeguato, una situazione di formidabile coinvolgimento. Dalla loro esperienza emergono quattro ostacoli che rendono difficile la partecipazione piena all'eucaristia.</a:t>
            </a:r>
            <a:endParaRPr lang="en-US" sz="1550" dirty="0"/>
          </a:p>
        </p:txBody>
      </p:sp>
      <p:sp>
        <p:nvSpPr>
          <p:cNvPr id="4" name="Shape 2"/>
          <p:cNvSpPr/>
          <p:nvPr/>
        </p:nvSpPr>
        <p:spPr>
          <a:xfrm>
            <a:off x="793790" y="3489127"/>
            <a:ext cx="6422231" cy="1464112"/>
          </a:xfrm>
          <a:prstGeom prst="roundRect">
            <a:avLst>
              <a:gd name="adj" fmla="val 7495"/>
            </a:avLst>
          </a:prstGeom>
          <a:solidFill>
            <a:srgbClr val="2A2A2D">
              <a:alpha val="95000"/>
            </a:srgbClr>
          </a:solidFill>
          <a:ln/>
        </p:spPr>
        <p:txBody>
          <a:bodyPr/>
          <a:lstStyle/>
          <a:p>
            <a:endParaRPr lang="it-IT"/>
          </a:p>
        </p:txBody>
      </p:sp>
      <p:sp>
        <p:nvSpPr>
          <p:cNvPr id="5" name="Shape 3"/>
          <p:cNvSpPr/>
          <p:nvPr/>
        </p:nvSpPr>
        <p:spPr>
          <a:xfrm>
            <a:off x="793790" y="3466267"/>
            <a:ext cx="6422231" cy="91440"/>
          </a:xfrm>
          <a:prstGeom prst="roundRect">
            <a:avLst>
              <a:gd name="adj" fmla="val 91163"/>
            </a:avLst>
          </a:prstGeom>
          <a:solidFill>
            <a:srgbClr val="B05EF1"/>
          </a:solidFill>
          <a:ln/>
        </p:spPr>
        <p:txBody>
          <a:bodyPr/>
          <a:lstStyle/>
          <a:p>
            <a:endParaRPr lang="it-IT"/>
          </a:p>
        </p:txBody>
      </p:sp>
      <p:sp>
        <p:nvSpPr>
          <p:cNvPr id="6" name="Shape 4"/>
          <p:cNvSpPr/>
          <p:nvPr/>
        </p:nvSpPr>
        <p:spPr>
          <a:xfrm>
            <a:off x="3707249" y="3191470"/>
            <a:ext cx="595313" cy="595313"/>
          </a:xfrm>
          <a:prstGeom prst="roundRect">
            <a:avLst>
              <a:gd name="adj" fmla="val 153600"/>
            </a:avLst>
          </a:prstGeom>
          <a:solidFill>
            <a:srgbClr val="B05EF1"/>
          </a:solidFill>
          <a:ln/>
        </p:spPr>
        <p:txBody>
          <a:bodyPr/>
          <a:lstStyle/>
          <a:p>
            <a:endParaRPr lang="it-IT"/>
          </a:p>
        </p:txBody>
      </p:sp>
      <p:sp>
        <p:nvSpPr>
          <p:cNvPr id="7" name="Text 5"/>
          <p:cNvSpPr/>
          <p:nvPr/>
        </p:nvSpPr>
        <p:spPr>
          <a:xfrm>
            <a:off x="3885843" y="3340298"/>
            <a:ext cx="238125" cy="297656"/>
          </a:xfrm>
          <a:prstGeom prst="rect">
            <a:avLst/>
          </a:prstGeom>
          <a:noFill/>
          <a:ln/>
        </p:spPr>
        <p:txBody>
          <a:bodyPr wrap="none" lIns="0" tIns="0" rIns="0" bIns="0" rtlCol="0" anchor="t"/>
          <a:lstStyle/>
          <a:p>
            <a:pPr marL="0" indent="0" algn="l">
              <a:lnSpc>
                <a:spcPts val="3000"/>
              </a:lnSpc>
              <a:buNone/>
            </a:pPr>
            <a:r>
              <a:rPr lang="en-US" sz="1850" dirty="0">
                <a:solidFill>
                  <a:srgbClr val="000000"/>
                </a:solidFill>
                <a:latin typeface="Instrument Sans Semi Bold" pitchFamily="34" charset="0"/>
                <a:ea typeface="Instrument Sans Semi Bold" pitchFamily="34" charset="-122"/>
                <a:cs typeface="Instrument Sans Semi Bold" pitchFamily="34" charset="-120"/>
              </a:rPr>
              <a:t>1</a:t>
            </a:r>
            <a:endParaRPr lang="en-US" sz="1850" dirty="0"/>
          </a:p>
        </p:txBody>
      </p:sp>
      <p:sp>
        <p:nvSpPr>
          <p:cNvPr id="8" name="Text 6"/>
          <p:cNvSpPr/>
          <p:nvPr/>
        </p:nvSpPr>
        <p:spPr>
          <a:xfrm>
            <a:off x="1015008" y="3985260"/>
            <a:ext cx="3185398" cy="310158"/>
          </a:xfrm>
          <a:prstGeom prst="rect">
            <a:avLst/>
          </a:prstGeom>
          <a:noFill/>
          <a:ln/>
        </p:spPr>
        <p:txBody>
          <a:bodyPr wrap="none" lIns="0" tIns="0" rIns="0" bIns="0" rtlCol="0" anchor="t"/>
          <a:lstStyle/>
          <a:p>
            <a:pPr marL="0" indent="0" algn="l">
              <a:lnSpc>
                <a:spcPts val="2400"/>
              </a:lnSpc>
              <a:buNone/>
            </a:pPr>
            <a:r>
              <a:rPr lang="en-US" sz="1950" dirty="0">
                <a:solidFill>
                  <a:srgbClr val="CFD0D8"/>
                </a:solidFill>
                <a:latin typeface="Instrument Sans Semi Bold" pitchFamily="34" charset="0"/>
                <a:ea typeface="Instrument Sans Semi Bold" pitchFamily="34" charset="-122"/>
                <a:cs typeface="Instrument Sans Semi Bold" pitchFamily="34" charset="-120"/>
              </a:rPr>
              <a:t>L'accoglienza prima di tutto</a:t>
            </a:r>
            <a:endParaRPr lang="en-US" sz="1950" dirty="0"/>
          </a:p>
        </p:txBody>
      </p:sp>
      <p:sp>
        <p:nvSpPr>
          <p:cNvPr id="9" name="Text 7"/>
          <p:cNvSpPr/>
          <p:nvPr/>
        </p:nvSpPr>
        <p:spPr>
          <a:xfrm>
            <a:off x="1015008" y="4414480"/>
            <a:ext cx="5979795" cy="317540"/>
          </a:xfrm>
          <a:prstGeom prst="rect">
            <a:avLst/>
          </a:prstGeom>
          <a:noFill/>
          <a:ln/>
        </p:spPr>
        <p:txBody>
          <a:bodyPr wrap="none" lIns="0" tIns="0" rIns="0" bIns="0" rtlCol="0" anchor="t"/>
          <a:lstStyle/>
          <a:p>
            <a:pPr marL="0" indent="0" algn="l">
              <a:lnSpc>
                <a:spcPts val="2500"/>
              </a:lnSpc>
              <a:buNone/>
            </a:pPr>
            <a:r>
              <a:rPr lang="en-US" sz="1550" dirty="0">
                <a:solidFill>
                  <a:srgbClr val="CFD0D8"/>
                </a:solidFill>
                <a:latin typeface="Instrument Sans Medium" pitchFamily="34" charset="0"/>
                <a:ea typeface="Instrument Sans Medium" pitchFamily="34" charset="-122"/>
                <a:cs typeface="Instrument Sans Medium" pitchFamily="34" charset="-120"/>
              </a:rPr>
              <a:t>Chi accoglie? Come si cura il prima e il dopo della celebrazione?</a:t>
            </a:r>
            <a:endParaRPr lang="en-US" sz="1550" dirty="0"/>
          </a:p>
        </p:txBody>
      </p:sp>
      <p:sp>
        <p:nvSpPr>
          <p:cNvPr id="10" name="Shape 8"/>
          <p:cNvSpPr/>
          <p:nvPr/>
        </p:nvSpPr>
        <p:spPr>
          <a:xfrm>
            <a:off x="7414379" y="3489127"/>
            <a:ext cx="6422231" cy="1464112"/>
          </a:xfrm>
          <a:prstGeom prst="roundRect">
            <a:avLst>
              <a:gd name="adj" fmla="val 7495"/>
            </a:avLst>
          </a:prstGeom>
          <a:solidFill>
            <a:srgbClr val="2A2A2D">
              <a:alpha val="95000"/>
            </a:srgbClr>
          </a:solidFill>
          <a:ln/>
        </p:spPr>
        <p:txBody>
          <a:bodyPr/>
          <a:lstStyle/>
          <a:p>
            <a:endParaRPr lang="it-IT"/>
          </a:p>
        </p:txBody>
      </p:sp>
      <p:sp>
        <p:nvSpPr>
          <p:cNvPr id="11" name="Shape 9"/>
          <p:cNvSpPr/>
          <p:nvPr/>
        </p:nvSpPr>
        <p:spPr>
          <a:xfrm>
            <a:off x="7414379" y="3466267"/>
            <a:ext cx="6422231" cy="91440"/>
          </a:xfrm>
          <a:prstGeom prst="roundRect">
            <a:avLst>
              <a:gd name="adj" fmla="val 91163"/>
            </a:avLst>
          </a:prstGeom>
          <a:solidFill>
            <a:srgbClr val="B05EF1"/>
          </a:solidFill>
          <a:ln/>
        </p:spPr>
        <p:txBody>
          <a:bodyPr/>
          <a:lstStyle/>
          <a:p>
            <a:endParaRPr lang="it-IT"/>
          </a:p>
        </p:txBody>
      </p:sp>
      <p:sp>
        <p:nvSpPr>
          <p:cNvPr id="12" name="Shape 10"/>
          <p:cNvSpPr/>
          <p:nvPr/>
        </p:nvSpPr>
        <p:spPr>
          <a:xfrm>
            <a:off x="10327838" y="3191470"/>
            <a:ext cx="595313" cy="595313"/>
          </a:xfrm>
          <a:prstGeom prst="roundRect">
            <a:avLst>
              <a:gd name="adj" fmla="val 153600"/>
            </a:avLst>
          </a:prstGeom>
          <a:solidFill>
            <a:srgbClr val="B05EF1"/>
          </a:solidFill>
          <a:ln/>
        </p:spPr>
        <p:txBody>
          <a:bodyPr/>
          <a:lstStyle/>
          <a:p>
            <a:endParaRPr lang="it-IT"/>
          </a:p>
        </p:txBody>
      </p:sp>
      <p:sp>
        <p:nvSpPr>
          <p:cNvPr id="13" name="Text 11"/>
          <p:cNvSpPr/>
          <p:nvPr/>
        </p:nvSpPr>
        <p:spPr>
          <a:xfrm>
            <a:off x="10506432" y="3340298"/>
            <a:ext cx="238125" cy="297656"/>
          </a:xfrm>
          <a:prstGeom prst="rect">
            <a:avLst/>
          </a:prstGeom>
          <a:noFill/>
          <a:ln/>
        </p:spPr>
        <p:txBody>
          <a:bodyPr wrap="none" lIns="0" tIns="0" rIns="0" bIns="0" rtlCol="0" anchor="t"/>
          <a:lstStyle/>
          <a:p>
            <a:pPr marL="0" indent="0" algn="l">
              <a:lnSpc>
                <a:spcPts val="3000"/>
              </a:lnSpc>
              <a:buNone/>
            </a:pPr>
            <a:r>
              <a:rPr lang="en-US" sz="1850" dirty="0">
                <a:solidFill>
                  <a:srgbClr val="000000"/>
                </a:solidFill>
                <a:latin typeface="Instrument Sans Semi Bold" pitchFamily="34" charset="0"/>
                <a:ea typeface="Instrument Sans Semi Bold" pitchFamily="34" charset="-122"/>
                <a:cs typeface="Instrument Sans Semi Bold" pitchFamily="34" charset="-120"/>
              </a:rPr>
              <a:t>2</a:t>
            </a:r>
            <a:endParaRPr lang="en-US" sz="1850" dirty="0"/>
          </a:p>
        </p:txBody>
      </p:sp>
      <p:sp>
        <p:nvSpPr>
          <p:cNvPr id="14" name="Text 12"/>
          <p:cNvSpPr/>
          <p:nvPr/>
        </p:nvSpPr>
        <p:spPr>
          <a:xfrm>
            <a:off x="7635597" y="3985260"/>
            <a:ext cx="3265765" cy="310158"/>
          </a:xfrm>
          <a:prstGeom prst="rect">
            <a:avLst/>
          </a:prstGeom>
          <a:noFill/>
          <a:ln/>
        </p:spPr>
        <p:txBody>
          <a:bodyPr wrap="none" lIns="0" tIns="0" rIns="0" bIns="0" rtlCol="0" anchor="t"/>
          <a:lstStyle/>
          <a:p>
            <a:pPr marL="0" indent="0" algn="l">
              <a:lnSpc>
                <a:spcPts val="2400"/>
              </a:lnSpc>
              <a:buNone/>
            </a:pPr>
            <a:r>
              <a:rPr lang="en-US" sz="1950" dirty="0">
                <a:solidFill>
                  <a:srgbClr val="CFD0D8"/>
                </a:solidFill>
                <a:latin typeface="Instrument Sans Semi Bold" pitchFamily="34" charset="0"/>
                <a:ea typeface="Instrument Sans Semi Bold" pitchFamily="34" charset="-122"/>
                <a:cs typeface="Instrument Sans Semi Bold" pitchFamily="34" charset="-120"/>
              </a:rPr>
              <a:t>Uno spazio liturgico amabile</a:t>
            </a:r>
            <a:endParaRPr lang="en-US" sz="1950" dirty="0"/>
          </a:p>
        </p:txBody>
      </p:sp>
      <p:sp>
        <p:nvSpPr>
          <p:cNvPr id="15" name="Text 13"/>
          <p:cNvSpPr/>
          <p:nvPr/>
        </p:nvSpPr>
        <p:spPr>
          <a:xfrm>
            <a:off x="7635597" y="4414480"/>
            <a:ext cx="5979795" cy="317540"/>
          </a:xfrm>
          <a:prstGeom prst="rect">
            <a:avLst/>
          </a:prstGeom>
          <a:noFill/>
          <a:ln/>
        </p:spPr>
        <p:txBody>
          <a:bodyPr wrap="none" lIns="0" tIns="0" rIns="0" bIns="0" rtlCol="0" anchor="t"/>
          <a:lstStyle/>
          <a:p>
            <a:pPr marL="0" indent="0" algn="l">
              <a:lnSpc>
                <a:spcPts val="2500"/>
              </a:lnSpc>
              <a:buNone/>
            </a:pPr>
            <a:r>
              <a:rPr lang="en-US" sz="1550" dirty="0">
                <a:solidFill>
                  <a:srgbClr val="CFD0D8"/>
                </a:solidFill>
                <a:latin typeface="Instrument Sans Medium" pitchFamily="34" charset="0"/>
                <a:ea typeface="Instrument Sans Medium" pitchFamily="34" charset="-122"/>
                <a:cs typeface="Instrument Sans Medium" pitchFamily="34" charset="-120"/>
              </a:rPr>
              <a:t>Dentro e fuori: piccoli gesti di devozione popolare che preparano.</a:t>
            </a:r>
            <a:endParaRPr lang="en-US" sz="1550" dirty="0"/>
          </a:p>
        </p:txBody>
      </p:sp>
      <p:sp>
        <p:nvSpPr>
          <p:cNvPr id="16" name="Shape 14"/>
          <p:cNvSpPr/>
          <p:nvPr/>
        </p:nvSpPr>
        <p:spPr>
          <a:xfrm>
            <a:off x="793790" y="5449252"/>
            <a:ext cx="6422231" cy="1464112"/>
          </a:xfrm>
          <a:prstGeom prst="roundRect">
            <a:avLst>
              <a:gd name="adj" fmla="val 7495"/>
            </a:avLst>
          </a:prstGeom>
          <a:solidFill>
            <a:srgbClr val="2A2A2D">
              <a:alpha val="95000"/>
            </a:srgbClr>
          </a:solidFill>
          <a:ln/>
        </p:spPr>
        <p:txBody>
          <a:bodyPr/>
          <a:lstStyle/>
          <a:p>
            <a:endParaRPr lang="it-IT"/>
          </a:p>
        </p:txBody>
      </p:sp>
      <p:sp>
        <p:nvSpPr>
          <p:cNvPr id="17" name="Shape 15"/>
          <p:cNvSpPr/>
          <p:nvPr/>
        </p:nvSpPr>
        <p:spPr>
          <a:xfrm>
            <a:off x="793790" y="5426393"/>
            <a:ext cx="6422231" cy="91440"/>
          </a:xfrm>
          <a:prstGeom prst="roundRect">
            <a:avLst>
              <a:gd name="adj" fmla="val 91163"/>
            </a:avLst>
          </a:prstGeom>
          <a:solidFill>
            <a:srgbClr val="B05EF1"/>
          </a:solidFill>
          <a:ln/>
        </p:spPr>
        <p:txBody>
          <a:bodyPr/>
          <a:lstStyle/>
          <a:p>
            <a:endParaRPr lang="it-IT"/>
          </a:p>
        </p:txBody>
      </p:sp>
      <p:sp>
        <p:nvSpPr>
          <p:cNvPr id="18" name="Shape 16"/>
          <p:cNvSpPr/>
          <p:nvPr/>
        </p:nvSpPr>
        <p:spPr>
          <a:xfrm>
            <a:off x="3707249" y="5151596"/>
            <a:ext cx="595313" cy="595313"/>
          </a:xfrm>
          <a:prstGeom prst="roundRect">
            <a:avLst>
              <a:gd name="adj" fmla="val 153600"/>
            </a:avLst>
          </a:prstGeom>
          <a:solidFill>
            <a:srgbClr val="B05EF1"/>
          </a:solidFill>
          <a:ln/>
        </p:spPr>
        <p:txBody>
          <a:bodyPr/>
          <a:lstStyle/>
          <a:p>
            <a:endParaRPr lang="it-IT"/>
          </a:p>
        </p:txBody>
      </p:sp>
      <p:sp>
        <p:nvSpPr>
          <p:cNvPr id="19" name="Text 17"/>
          <p:cNvSpPr/>
          <p:nvPr/>
        </p:nvSpPr>
        <p:spPr>
          <a:xfrm>
            <a:off x="3885843" y="5300424"/>
            <a:ext cx="238125" cy="297656"/>
          </a:xfrm>
          <a:prstGeom prst="rect">
            <a:avLst/>
          </a:prstGeom>
          <a:noFill/>
          <a:ln/>
        </p:spPr>
        <p:txBody>
          <a:bodyPr wrap="none" lIns="0" tIns="0" rIns="0" bIns="0" rtlCol="0" anchor="t"/>
          <a:lstStyle/>
          <a:p>
            <a:pPr marL="0" indent="0" algn="l">
              <a:lnSpc>
                <a:spcPts val="3000"/>
              </a:lnSpc>
              <a:buNone/>
            </a:pPr>
            <a:r>
              <a:rPr lang="en-US" sz="1850" dirty="0">
                <a:solidFill>
                  <a:srgbClr val="000000"/>
                </a:solidFill>
                <a:latin typeface="Instrument Sans Semi Bold" pitchFamily="34" charset="0"/>
                <a:ea typeface="Instrument Sans Semi Bold" pitchFamily="34" charset="-122"/>
                <a:cs typeface="Instrument Sans Semi Bold" pitchFamily="34" charset="-120"/>
              </a:rPr>
              <a:t>3</a:t>
            </a:r>
            <a:endParaRPr lang="en-US" sz="1850" dirty="0"/>
          </a:p>
        </p:txBody>
      </p:sp>
      <p:sp>
        <p:nvSpPr>
          <p:cNvPr id="20" name="Text 18"/>
          <p:cNvSpPr/>
          <p:nvPr/>
        </p:nvSpPr>
        <p:spPr>
          <a:xfrm>
            <a:off x="1015008" y="594538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CFD0D8"/>
                </a:solidFill>
                <a:latin typeface="Instrument Sans Semi Bold" pitchFamily="34" charset="0"/>
                <a:ea typeface="Instrument Sans Semi Bold" pitchFamily="34" charset="-122"/>
                <a:cs typeface="Instrument Sans Semi Bold" pitchFamily="34" charset="-120"/>
              </a:rPr>
              <a:t>Al ritmo giusto</a:t>
            </a:r>
            <a:endParaRPr lang="en-US" sz="1950" dirty="0"/>
          </a:p>
        </p:txBody>
      </p:sp>
      <p:sp>
        <p:nvSpPr>
          <p:cNvPr id="21" name="Text 19"/>
          <p:cNvSpPr/>
          <p:nvPr/>
        </p:nvSpPr>
        <p:spPr>
          <a:xfrm>
            <a:off x="1015008" y="6374606"/>
            <a:ext cx="5979795" cy="317540"/>
          </a:xfrm>
          <a:prstGeom prst="rect">
            <a:avLst/>
          </a:prstGeom>
          <a:noFill/>
          <a:ln/>
        </p:spPr>
        <p:txBody>
          <a:bodyPr wrap="none" lIns="0" tIns="0" rIns="0" bIns="0" rtlCol="0" anchor="t"/>
          <a:lstStyle/>
          <a:p>
            <a:pPr marL="0" indent="0" algn="l">
              <a:lnSpc>
                <a:spcPts val="2500"/>
              </a:lnSpc>
              <a:buNone/>
            </a:pPr>
            <a:r>
              <a:rPr lang="en-US" sz="1550" dirty="0">
                <a:solidFill>
                  <a:srgbClr val="CFD0D8"/>
                </a:solidFill>
                <a:latin typeface="Instrument Sans Medium" pitchFamily="34" charset="0"/>
                <a:ea typeface="Instrument Sans Medium" pitchFamily="34" charset="-122"/>
                <a:cs typeface="Instrument Sans Medium" pitchFamily="34" charset="-120"/>
              </a:rPr>
              <a:t>Rito e ritmo hanno la stessa radice: mettere in ordine il tempo.</a:t>
            </a:r>
            <a:endParaRPr lang="en-US" sz="1550" dirty="0"/>
          </a:p>
        </p:txBody>
      </p:sp>
      <p:sp>
        <p:nvSpPr>
          <p:cNvPr id="22" name="Shape 20"/>
          <p:cNvSpPr/>
          <p:nvPr/>
        </p:nvSpPr>
        <p:spPr>
          <a:xfrm>
            <a:off x="7414379" y="5449252"/>
            <a:ext cx="6422231" cy="1464112"/>
          </a:xfrm>
          <a:prstGeom prst="roundRect">
            <a:avLst>
              <a:gd name="adj" fmla="val 7495"/>
            </a:avLst>
          </a:prstGeom>
          <a:solidFill>
            <a:srgbClr val="2A2A2D">
              <a:alpha val="95000"/>
            </a:srgbClr>
          </a:solidFill>
          <a:ln/>
        </p:spPr>
        <p:txBody>
          <a:bodyPr/>
          <a:lstStyle/>
          <a:p>
            <a:endParaRPr lang="it-IT"/>
          </a:p>
        </p:txBody>
      </p:sp>
      <p:sp>
        <p:nvSpPr>
          <p:cNvPr id="23" name="Shape 21"/>
          <p:cNvSpPr/>
          <p:nvPr/>
        </p:nvSpPr>
        <p:spPr>
          <a:xfrm>
            <a:off x="7414379" y="5426393"/>
            <a:ext cx="6422231" cy="91440"/>
          </a:xfrm>
          <a:prstGeom prst="roundRect">
            <a:avLst>
              <a:gd name="adj" fmla="val 91163"/>
            </a:avLst>
          </a:prstGeom>
          <a:solidFill>
            <a:srgbClr val="B05EF1"/>
          </a:solidFill>
          <a:ln/>
        </p:spPr>
        <p:txBody>
          <a:bodyPr/>
          <a:lstStyle/>
          <a:p>
            <a:endParaRPr lang="it-IT"/>
          </a:p>
        </p:txBody>
      </p:sp>
      <p:sp>
        <p:nvSpPr>
          <p:cNvPr id="24" name="Shape 22"/>
          <p:cNvSpPr/>
          <p:nvPr/>
        </p:nvSpPr>
        <p:spPr>
          <a:xfrm>
            <a:off x="10327838" y="5151596"/>
            <a:ext cx="595313" cy="595313"/>
          </a:xfrm>
          <a:prstGeom prst="roundRect">
            <a:avLst>
              <a:gd name="adj" fmla="val 153600"/>
            </a:avLst>
          </a:prstGeom>
          <a:solidFill>
            <a:srgbClr val="B05EF1"/>
          </a:solidFill>
          <a:ln/>
        </p:spPr>
        <p:txBody>
          <a:bodyPr/>
          <a:lstStyle/>
          <a:p>
            <a:endParaRPr lang="it-IT"/>
          </a:p>
        </p:txBody>
      </p:sp>
      <p:sp>
        <p:nvSpPr>
          <p:cNvPr id="25" name="Text 23"/>
          <p:cNvSpPr/>
          <p:nvPr/>
        </p:nvSpPr>
        <p:spPr>
          <a:xfrm>
            <a:off x="10506432" y="5300424"/>
            <a:ext cx="238125" cy="297656"/>
          </a:xfrm>
          <a:prstGeom prst="rect">
            <a:avLst/>
          </a:prstGeom>
          <a:noFill/>
          <a:ln/>
        </p:spPr>
        <p:txBody>
          <a:bodyPr wrap="none" lIns="0" tIns="0" rIns="0" bIns="0" rtlCol="0" anchor="t"/>
          <a:lstStyle/>
          <a:p>
            <a:pPr marL="0" indent="0" algn="l">
              <a:lnSpc>
                <a:spcPts val="3000"/>
              </a:lnSpc>
              <a:buNone/>
            </a:pPr>
            <a:r>
              <a:rPr lang="en-US" sz="1850" dirty="0">
                <a:solidFill>
                  <a:srgbClr val="000000"/>
                </a:solidFill>
                <a:latin typeface="Instrument Sans Semi Bold" pitchFamily="34" charset="0"/>
                <a:ea typeface="Instrument Sans Semi Bold" pitchFamily="34" charset="-122"/>
                <a:cs typeface="Instrument Sans Semi Bold" pitchFamily="34" charset="-120"/>
              </a:rPr>
              <a:t>4</a:t>
            </a:r>
            <a:endParaRPr lang="en-US" sz="1850" dirty="0"/>
          </a:p>
        </p:txBody>
      </p:sp>
      <p:sp>
        <p:nvSpPr>
          <p:cNvPr id="26" name="Text 24"/>
          <p:cNvSpPr/>
          <p:nvPr/>
        </p:nvSpPr>
        <p:spPr>
          <a:xfrm>
            <a:off x="7635597" y="594538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CFD0D8"/>
                </a:solidFill>
                <a:latin typeface="Instrument Sans Semi Bold" pitchFamily="34" charset="0"/>
                <a:ea typeface="Instrument Sans Semi Bold" pitchFamily="34" charset="-122"/>
                <a:cs typeface="Instrument Sans Semi Bold" pitchFamily="34" charset="-120"/>
              </a:rPr>
              <a:t>Attivare tutti i codici</a:t>
            </a:r>
            <a:endParaRPr lang="en-US" sz="1950" dirty="0"/>
          </a:p>
        </p:txBody>
      </p:sp>
      <p:sp>
        <p:nvSpPr>
          <p:cNvPr id="27" name="Text 25"/>
          <p:cNvSpPr/>
          <p:nvPr/>
        </p:nvSpPr>
        <p:spPr>
          <a:xfrm>
            <a:off x="7635597" y="6374606"/>
            <a:ext cx="5979795" cy="317540"/>
          </a:xfrm>
          <a:prstGeom prst="rect">
            <a:avLst/>
          </a:prstGeom>
          <a:noFill/>
          <a:ln/>
        </p:spPr>
        <p:txBody>
          <a:bodyPr wrap="none" lIns="0" tIns="0" rIns="0" bIns="0" rtlCol="0" anchor="t"/>
          <a:lstStyle/>
          <a:p>
            <a:pPr marL="0" indent="0" algn="l">
              <a:lnSpc>
                <a:spcPts val="2500"/>
              </a:lnSpc>
              <a:buNone/>
            </a:pPr>
            <a:r>
              <a:rPr lang="en-US" sz="1550" dirty="0">
                <a:solidFill>
                  <a:srgbClr val="CFD0D8"/>
                </a:solidFill>
                <a:latin typeface="Instrument Sans Medium" pitchFamily="34" charset="0"/>
                <a:ea typeface="Instrument Sans Medium" pitchFamily="34" charset="-122"/>
                <a:cs typeface="Instrument Sans Medium" pitchFamily="34" charset="-120"/>
              </a:rPr>
              <a:t>Chi canta prega due volte: coinvolgere corpo, voce, gesti.</a:t>
            </a:r>
            <a:endParaRPr lang="en-US" sz="15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857494"/>
            <a:ext cx="6372463" cy="620078"/>
          </a:xfrm>
          <a:prstGeom prst="rect">
            <a:avLst/>
          </a:prstGeom>
          <a:noFill/>
          <a:ln/>
        </p:spPr>
        <p:txBody>
          <a:bodyPr wrap="none" lIns="0" tIns="0" rIns="0" bIns="0" rtlCol="0" anchor="t"/>
          <a:lstStyle/>
          <a:p>
            <a:pPr marL="0" indent="0" algn="l">
              <a:lnSpc>
                <a:spcPts val="4850"/>
              </a:lnSpc>
              <a:buNone/>
            </a:pPr>
            <a:r>
              <a:rPr lang="en-US" sz="3900" dirty="0">
                <a:solidFill>
                  <a:srgbClr val="CBCCCE"/>
                </a:solidFill>
                <a:latin typeface="Instrument Sans Semi Bold" pitchFamily="34" charset="0"/>
                <a:ea typeface="Instrument Sans Semi Bold" pitchFamily="34" charset="-122"/>
                <a:cs typeface="Instrument Sans Semi Bold" pitchFamily="34" charset="-120"/>
              </a:rPr>
              <a:t>L'accoglienza prima di tutto</a:t>
            </a:r>
            <a:endParaRPr lang="en-US" sz="3900" dirty="0"/>
          </a:p>
        </p:txBody>
      </p:sp>
      <p:pic>
        <p:nvPicPr>
          <p:cNvPr id="4" name="Image 1" descr="preencoded.png"/>
          <p:cNvPicPr>
            <a:picLocks noChangeAspect="1"/>
          </p:cNvPicPr>
          <p:nvPr/>
        </p:nvPicPr>
        <p:blipFill>
          <a:blip r:embed="rId4"/>
          <a:stretch>
            <a:fillRect/>
          </a:stretch>
        </p:blipFill>
        <p:spPr>
          <a:xfrm>
            <a:off x="6280190" y="2775228"/>
            <a:ext cx="3679031" cy="2016800"/>
          </a:xfrm>
          <a:prstGeom prst="rect">
            <a:avLst/>
          </a:prstGeom>
        </p:spPr>
      </p:pic>
      <p:sp>
        <p:nvSpPr>
          <p:cNvPr id="5" name="Text 1"/>
          <p:cNvSpPr/>
          <p:nvPr/>
        </p:nvSpPr>
        <p:spPr>
          <a:xfrm>
            <a:off x="6478548" y="297358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FFFFFF"/>
                </a:solidFill>
                <a:latin typeface="Instrument Sans Semi Bold" pitchFamily="34" charset="0"/>
                <a:ea typeface="Instrument Sans Semi Bold" pitchFamily="34" charset="-122"/>
                <a:cs typeface="Instrument Sans Semi Bold" pitchFamily="34" charset="-120"/>
              </a:rPr>
              <a:t>Chi li accoglie?</a:t>
            </a:r>
            <a:endParaRPr lang="en-US" sz="1950" dirty="0"/>
          </a:p>
        </p:txBody>
      </p:sp>
      <p:sp>
        <p:nvSpPr>
          <p:cNvPr id="6" name="Text 2"/>
          <p:cNvSpPr/>
          <p:nvPr/>
        </p:nvSpPr>
        <p:spPr>
          <a:xfrm>
            <a:off x="6478548" y="3402806"/>
            <a:ext cx="3282315" cy="95261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Instrument Sans Medium" pitchFamily="34" charset="0"/>
                <a:ea typeface="Instrument Sans Medium" pitchFamily="34" charset="-122"/>
                <a:cs typeface="Instrument Sans Medium" pitchFamily="34" charset="-120"/>
              </a:rPr>
              <a:t>Serve qualcuno che accolga con il sorriso, che conosca i nomi, che faccia sentire attesi.</a:t>
            </a:r>
            <a:endParaRPr lang="en-US" sz="1550" dirty="0"/>
          </a:p>
        </p:txBody>
      </p:sp>
      <p:pic>
        <p:nvPicPr>
          <p:cNvPr id="7" name="Image 2" descr="preencoded.png"/>
          <p:cNvPicPr>
            <a:picLocks noChangeAspect="1"/>
          </p:cNvPicPr>
          <p:nvPr/>
        </p:nvPicPr>
        <p:blipFill>
          <a:blip r:embed="rId5"/>
          <a:stretch>
            <a:fillRect/>
          </a:stretch>
        </p:blipFill>
        <p:spPr>
          <a:xfrm>
            <a:off x="10157579" y="2775228"/>
            <a:ext cx="3679031" cy="2016800"/>
          </a:xfrm>
          <a:prstGeom prst="rect">
            <a:avLst/>
          </a:prstGeom>
        </p:spPr>
      </p:pic>
      <p:sp>
        <p:nvSpPr>
          <p:cNvPr id="8" name="Text 3"/>
          <p:cNvSpPr/>
          <p:nvPr/>
        </p:nvSpPr>
        <p:spPr>
          <a:xfrm>
            <a:off x="10355937" y="297358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Instrument Sans Semi Bold" pitchFamily="34" charset="0"/>
                <a:ea typeface="Instrument Sans Semi Bold" pitchFamily="34" charset="-122"/>
                <a:cs typeface="Instrument Sans Semi Bold" pitchFamily="34" charset="-120"/>
              </a:rPr>
              <a:t>Il prima e il dopo</a:t>
            </a:r>
            <a:endParaRPr lang="en-US" sz="1950" dirty="0"/>
          </a:p>
        </p:txBody>
      </p:sp>
      <p:sp>
        <p:nvSpPr>
          <p:cNvPr id="9" name="Text 4"/>
          <p:cNvSpPr/>
          <p:nvPr/>
        </p:nvSpPr>
        <p:spPr>
          <a:xfrm>
            <a:off x="10355937" y="3402806"/>
            <a:ext cx="3282315" cy="95261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Instrument Sans Medium" pitchFamily="34" charset="0"/>
                <a:ea typeface="Instrument Sans Medium" pitchFamily="34" charset="-122"/>
                <a:cs typeface="Instrument Sans Medium" pitchFamily="34" charset="-120"/>
              </a:rPr>
              <a:t>La celebrazione non inizia con il segno della croce. Inizia dall'arrivo, dal saluto, dal trovarsi insieme.</a:t>
            </a:r>
            <a:endParaRPr lang="en-US" sz="1550" dirty="0"/>
          </a:p>
        </p:txBody>
      </p:sp>
      <p:pic>
        <p:nvPicPr>
          <p:cNvPr id="10" name="Image 3" descr="preencoded.png"/>
          <p:cNvPicPr>
            <a:picLocks noChangeAspect="1"/>
          </p:cNvPicPr>
          <p:nvPr/>
        </p:nvPicPr>
        <p:blipFill>
          <a:blip r:embed="rId6"/>
          <a:stretch>
            <a:fillRect/>
          </a:stretch>
        </p:blipFill>
        <p:spPr>
          <a:xfrm>
            <a:off x="6280190" y="4990386"/>
            <a:ext cx="7556421" cy="1381720"/>
          </a:xfrm>
          <a:prstGeom prst="rect">
            <a:avLst/>
          </a:prstGeom>
        </p:spPr>
      </p:pic>
      <p:sp>
        <p:nvSpPr>
          <p:cNvPr id="11" name="Text 5"/>
          <p:cNvSpPr/>
          <p:nvPr/>
        </p:nvSpPr>
        <p:spPr>
          <a:xfrm>
            <a:off x="6478548" y="5188744"/>
            <a:ext cx="3381613"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Instrument Sans Semi Bold" pitchFamily="34" charset="0"/>
                <a:ea typeface="Instrument Sans Semi Bold" pitchFamily="34" charset="-122"/>
                <a:cs typeface="Instrument Sans Semi Bold" pitchFamily="34" charset="-120"/>
              </a:rPr>
              <a:t>Una domenica "alla francese"</a:t>
            </a:r>
            <a:endParaRPr lang="en-US" sz="1950" dirty="0"/>
          </a:p>
        </p:txBody>
      </p:sp>
      <p:sp>
        <p:nvSpPr>
          <p:cNvPr id="12" name="Text 6"/>
          <p:cNvSpPr/>
          <p:nvPr/>
        </p:nvSpPr>
        <p:spPr>
          <a:xfrm>
            <a:off x="6478548" y="5617964"/>
            <a:ext cx="7159704" cy="317540"/>
          </a:xfrm>
          <a:prstGeom prst="rect">
            <a:avLst/>
          </a:prstGeom>
          <a:noFill/>
          <a:ln/>
        </p:spPr>
        <p:txBody>
          <a:bodyPr wrap="none" lIns="0" tIns="0" rIns="0" bIns="0" rtlCol="0" anchor="t"/>
          <a:lstStyle/>
          <a:p>
            <a:pPr marL="0" indent="0" algn="l">
              <a:lnSpc>
                <a:spcPts val="2500"/>
              </a:lnSpc>
              <a:buNone/>
            </a:pPr>
            <a:r>
              <a:rPr lang="en-US" sz="1550" dirty="0">
                <a:solidFill>
                  <a:srgbClr val="000000"/>
                </a:solidFill>
                <a:latin typeface="Instrument Sans Medium" pitchFamily="34" charset="0"/>
                <a:ea typeface="Instrument Sans Medium" pitchFamily="34" charset="-122"/>
                <a:cs typeface="Instrument Sans Medium" pitchFamily="34" charset="-120"/>
              </a:rPr>
              <a:t>Momenti di convivialità che prolungano l'esperienza liturgica nella fraternità.</a:t>
            </a:r>
            <a:endParaRPr lang="en-US" sz="15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2214801"/>
            <a:ext cx="5354836" cy="620078"/>
          </a:xfrm>
          <a:prstGeom prst="rect">
            <a:avLst/>
          </a:prstGeom>
          <a:noFill/>
          <a:ln/>
        </p:spPr>
        <p:txBody>
          <a:bodyPr wrap="none" lIns="0" tIns="0" rIns="0" bIns="0" rtlCol="0" anchor="t"/>
          <a:lstStyle/>
          <a:p>
            <a:pPr marL="0" indent="0" algn="l">
              <a:lnSpc>
                <a:spcPts val="4850"/>
              </a:lnSpc>
              <a:buNone/>
            </a:pPr>
            <a:r>
              <a:rPr lang="en-US" sz="3900" dirty="0">
                <a:solidFill>
                  <a:srgbClr val="CBCCCE"/>
                </a:solidFill>
                <a:latin typeface="Instrument Sans Semi Bold" pitchFamily="34" charset="0"/>
                <a:ea typeface="Instrument Sans Semi Bold" pitchFamily="34" charset="-122"/>
                <a:cs typeface="Instrument Sans Semi Bold" pitchFamily="34" charset="-120"/>
              </a:rPr>
              <a:t>Spazio e ritmo liturgico</a:t>
            </a:r>
            <a:endParaRPr lang="en-US" sz="3900" dirty="0"/>
          </a:p>
        </p:txBody>
      </p:sp>
      <p:sp>
        <p:nvSpPr>
          <p:cNvPr id="3" name="Text 1"/>
          <p:cNvSpPr/>
          <p:nvPr/>
        </p:nvSpPr>
        <p:spPr>
          <a:xfrm>
            <a:off x="793790" y="3330893"/>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CBCCCE"/>
                </a:solidFill>
                <a:latin typeface="Instrument Sans Semi Bold" pitchFamily="34" charset="0"/>
                <a:ea typeface="Instrument Sans Semi Bold" pitchFamily="34" charset="-122"/>
                <a:cs typeface="Instrument Sans Semi Bold" pitchFamily="34" charset="-120"/>
              </a:rPr>
              <a:t>Uno spazio amabile</a:t>
            </a:r>
            <a:endParaRPr lang="en-US" sz="2300" dirty="0"/>
          </a:p>
        </p:txBody>
      </p:sp>
      <p:sp>
        <p:nvSpPr>
          <p:cNvPr id="4" name="Text 2"/>
          <p:cNvSpPr/>
          <p:nvPr/>
        </p:nvSpPr>
        <p:spPr>
          <a:xfrm>
            <a:off x="793790" y="3901321"/>
            <a:ext cx="6279356" cy="635079"/>
          </a:xfrm>
          <a:prstGeom prst="rect">
            <a:avLst/>
          </a:prstGeom>
          <a:noFill/>
          <a:ln/>
        </p:spPr>
        <p:txBody>
          <a:bodyPr wrap="square" lIns="0" tIns="0" rIns="0" bIns="0" rtlCol="0" anchor="t"/>
          <a:lstStyle/>
          <a:p>
            <a:pPr marL="342900" indent="-342900" algn="l">
              <a:lnSpc>
                <a:spcPts val="2500"/>
              </a:lnSpc>
              <a:buSzPct val="100000"/>
              <a:buChar char="•"/>
            </a:pPr>
            <a:r>
              <a:rPr lang="en-US" b="1" dirty="0">
                <a:solidFill>
                  <a:srgbClr val="CFD0D8"/>
                </a:solidFill>
                <a:latin typeface="Instrument Sans Medium" pitchFamily="34" charset="0"/>
                <a:ea typeface="Instrument Sans Medium" pitchFamily="34" charset="-122"/>
                <a:cs typeface="Instrument Sans Medium" pitchFamily="34" charset="-120"/>
              </a:rPr>
              <a:t>Dentro e fuori:</a:t>
            </a:r>
            <a:r>
              <a:rPr lang="en-US" dirty="0">
                <a:solidFill>
                  <a:srgbClr val="CFD0D8"/>
                </a:solidFill>
                <a:latin typeface="Instrument Sans Medium" pitchFamily="34" charset="0"/>
                <a:ea typeface="Instrument Sans Medium" pitchFamily="34" charset="-122"/>
                <a:cs typeface="Instrument Sans Medium" pitchFamily="34" charset="-120"/>
              </a:rPr>
              <a:t> lo spazio liturgico non è solo l'aula, ma anche il sagrato, l'ingresso, gli angoli di preghiera</a:t>
            </a:r>
            <a:endParaRPr lang="en-US" dirty="0"/>
          </a:p>
        </p:txBody>
      </p:sp>
      <p:sp>
        <p:nvSpPr>
          <p:cNvPr id="5" name="Text 3"/>
          <p:cNvSpPr/>
          <p:nvPr/>
        </p:nvSpPr>
        <p:spPr>
          <a:xfrm>
            <a:off x="793790" y="4605814"/>
            <a:ext cx="6279356" cy="635079"/>
          </a:xfrm>
          <a:prstGeom prst="rect">
            <a:avLst/>
          </a:prstGeom>
          <a:noFill/>
          <a:ln/>
        </p:spPr>
        <p:txBody>
          <a:bodyPr wrap="square" lIns="0" tIns="0" rIns="0" bIns="0" rtlCol="0" anchor="t"/>
          <a:lstStyle/>
          <a:p>
            <a:pPr marL="342900" indent="-342900" algn="l">
              <a:lnSpc>
                <a:spcPts val="2500"/>
              </a:lnSpc>
              <a:buSzPct val="100000"/>
              <a:buChar char="•"/>
            </a:pPr>
            <a:r>
              <a:rPr lang="en-US" b="1" dirty="0">
                <a:solidFill>
                  <a:srgbClr val="CFD0D8"/>
                </a:solidFill>
                <a:latin typeface="Instrument Sans Medium" pitchFamily="34" charset="0"/>
                <a:ea typeface="Instrument Sans Medium" pitchFamily="34" charset="-122"/>
                <a:cs typeface="Instrument Sans Medium" pitchFamily="34" charset="-120"/>
              </a:rPr>
              <a:t>Piccoli gesti:</a:t>
            </a:r>
            <a:r>
              <a:rPr lang="en-US" dirty="0">
                <a:solidFill>
                  <a:srgbClr val="CFD0D8"/>
                </a:solidFill>
                <a:latin typeface="Instrument Sans Medium" pitchFamily="34" charset="0"/>
                <a:ea typeface="Instrument Sans Medium" pitchFamily="34" charset="-122"/>
                <a:cs typeface="Instrument Sans Medium" pitchFamily="34" charset="-120"/>
              </a:rPr>
              <a:t> accendere una candela, toccare l'acqua benedetta, sostare davanti a un'immagine</a:t>
            </a:r>
            <a:endParaRPr lang="en-US" dirty="0"/>
          </a:p>
        </p:txBody>
      </p:sp>
      <p:sp>
        <p:nvSpPr>
          <p:cNvPr id="6" name="Text 4"/>
          <p:cNvSpPr/>
          <p:nvPr/>
        </p:nvSpPr>
        <p:spPr>
          <a:xfrm>
            <a:off x="793790" y="5310307"/>
            <a:ext cx="6279356" cy="635079"/>
          </a:xfrm>
          <a:prstGeom prst="rect">
            <a:avLst/>
          </a:prstGeom>
          <a:noFill/>
          <a:ln/>
        </p:spPr>
        <p:txBody>
          <a:bodyPr wrap="square" lIns="0" tIns="0" rIns="0" bIns="0" rtlCol="0" anchor="t"/>
          <a:lstStyle/>
          <a:p>
            <a:pPr algn="l">
              <a:lnSpc>
                <a:spcPts val="2500"/>
              </a:lnSpc>
              <a:buSzPct val="100000"/>
            </a:pPr>
            <a:endParaRPr lang="en-US" dirty="0"/>
          </a:p>
        </p:txBody>
      </p:sp>
      <p:sp>
        <p:nvSpPr>
          <p:cNvPr id="7" name="Text 5"/>
          <p:cNvSpPr/>
          <p:nvPr/>
        </p:nvSpPr>
        <p:spPr>
          <a:xfrm>
            <a:off x="7564874" y="3330893"/>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CBCCCE"/>
                </a:solidFill>
                <a:latin typeface="Instrument Sans Semi Bold" pitchFamily="34" charset="0"/>
                <a:ea typeface="Instrument Sans Semi Bold" pitchFamily="34" charset="-122"/>
                <a:cs typeface="Instrument Sans Semi Bold" pitchFamily="34" charset="-120"/>
              </a:rPr>
              <a:t>Al ritmo giusto</a:t>
            </a:r>
            <a:endParaRPr lang="en-US" sz="2300" dirty="0"/>
          </a:p>
        </p:txBody>
      </p:sp>
      <p:sp>
        <p:nvSpPr>
          <p:cNvPr id="8" name="Text 6"/>
          <p:cNvSpPr/>
          <p:nvPr/>
        </p:nvSpPr>
        <p:spPr>
          <a:xfrm>
            <a:off x="7564874" y="3901321"/>
            <a:ext cx="6279356" cy="635079"/>
          </a:xfrm>
          <a:prstGeom prst="rect">
            <a:avLst/>
          </a:prstGeom>
          <a:noFill/>
          <a:ln/>
        </p:spPr>
        <p:txBody>
          <a:bodyPr wrap="square" lIns="0" tIns="0" rIns="0" bIns="0" rtlCol="0" anchor="t"/>
          <a:lstStyle/>
          <a:p>
            <a:pPr marL="0" indent="0" algn="l">
              <a:lnSpc>
                <a:spcPts val="2500"/>
              </a:lnSpc>
              <a:buNone/>
            </a:pPr>
            <a:r>
              <a:rPr lang="en-US" dirty="0">
                <a:solidFill>
                  <a:srgbClr val="CFD0D8"/>
                </a:solidFill>
                <a:latin typeface="Instrument Sans Medium" pitchFamily="34" charset="0"/>
                <a:ea typeface="Instrument Sans Medium" pitchFamily="34" charset="-122"/>
                <a:cs typeface="Instrument Sans Medium" pitchFamily="34" charset="-120"/>
              </a:rPr>
              <a:t>Rito e ritmo hanno la medesima radice etimologica (r'tam, "mettere in ordine"): avere un ritmo significa entrare nel segreto del tempo. </a:t>
            </a:r>
            <a:r>
              <a:rPr lang="en-US" dirty="0" err="1">
                <a:solidFill>
                  <a:srgbClr val="CFD0D8"/>
                </a:solidFill>
                <a:latin typeface="Instrument Sans Medium" pitchFamily="34" charset="0"/>
                <a:ea typeface="Instrument Sans Medium" pitchFamily="34" charset="-122"/>
                <a:cs typeface="Instrument Sans Medium" pitchFamily="34" charset="-120"/>
              </a:rPr>
              <a:t>Esempi</a:t>
            </a:r>
            <a:r>
              <a:rPr lang="en-US" dirty="0">
                <a:solidFill>
                  <a:srgbClr val="CFD0D8"/>
                </a:solidFill>
                <a:latin typeface="Instrument Sans Medium" pitchFamily="34" charset="0"/>
                <a:ea typeface="Instrument Sans Medium" pitchFamily="34" charset="-122"/>
                <a:cs typeface="Instrument Sans Medium" pitchFamily="34" charset="-120"/>
              </a:rPr>
              <a:t>: </a:t>
            </a:r>
            <a:endParaRPr lang="en-US" dirty="0"/>
          </a:p>
        </p:txBody>
      </p:sp>
      <p:sp>
        <p:nvSpPr>
          <p:cNvPr id="9" name="Text 7"/>
          <p:cNvSpPr/>
          <p:nvPr/>
        </p:nvSpPr>
        <p:spPr>
          <a:xfrm>
            <a:off x="7669476" y="4992767"/>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b="1" dirty="0">
                <a:solidFill>
                  <a:srgbClr val="CFD0D8"/>
                </a:solidFill>
                <a:latin typeface="Instrument Sans Medium" pitchFamily="34" charset="0"/>
                <a:ea typeface="Instrument Sans Medium" pitchFamily="34" charset="-122"/>
                <a:cs typeface="Instrument Sans Medium" pitchFamily="34" charset="-120"/>
              </a:rPr>
              <a:t>Veglia e sonno:</a:t>
            </a:r>
            <a:r>
              <a:rPr lang="en-US" dirty="0">
                <a:solidFill>
                  <a:srgbClr val="CFD0D8"/>
                </a:solidFill>
                <a:latin typeface="Instrument Sans Medium" pitchFamily="34" charset="0"/>
                <a:ea typeface="Instrument Sans Medium" pitchFamily="34" charset="-122"/>
                <a:cs typeface="Instrument Sans Medium" pitchFamily="34" charset="-120"/>
              </a:rPr>
              <a:t> il ritmo fondamentale della vita</a:t>
            </a:r>
            <a:endParaRPr lang="en-US" dirty="0"/>
          </a:p>
        </p:txBody>
      </p:sp>
      <p:sp>
        <p:nvSpPr>
          <p:cNvPr id="10" name="Text 8"/>
          <p:cNvSpPr/>
          <p:nvPr/>
        </p:nvSpPr>
        <p:spPr>
          <a:xfrm>
            <a:off x="7669476" y="5496505"/>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b="1" dirty="0">
                <a:solidFill>
                  <a:srgbClr val="CFD0D8"/>
                </a:solidFill>
                <a:latin typeface="Instrument Sans Medium" pitchFamily="34" charset="0"/>
                <a:ea typeface="Instrument Sans Medium" pitchFamily="34" charset="-122"/>
                <a:cs typeface="Instrument Sans Medium" pitchFamily="34" charset="-120"/>
              </a:rPr>
              <a:t>Lavoro e festa:</a:t>
            </a:r>
            <a:r>
              <a:rPr lang="en-US" dirty="0">
                <a:solidFill>
                  <a:srgbClr val="CFD0D8"/>
                </a:solidFill>
                <a:latin typeface="Instrument Sans Medium" pitchFamily="34" charset="0"/>
                <a:ea typeface="Instrument Sans Medium" pitchFamily="34" charset="-122"/>
                <a:cs typeface="Instrument Sans Medium" pitchFamily="34" charset="-120"/>
              </a:rPr>
              <a:t> il ritmo originario dell'esistenza</a:t>
            </a:r>
            <a:endParaRPr lang="en-US" dirty="0"/>
          </a:p>
        </p:txBody>
      </p:sp>
      <p:sp>
        <p:nvSpPr>
          <p:cNvPr id="11" name="Text 9"/>
          <p:cNvSpPr/>
          <p:nvPr/>
        </p:nvSpPr>
        <p:spPr>
          <a:xfrm>
            <a:off x="7718986" y="6074527"/>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b="1" dirty="0">
                <a:solidFill>
                  <a:srgbClr val="CFD0D8"/>
                </a:solidFill>
                <a:latin typeface="Instrument Sans Medium" pitchFamily="34" charset="0"/>
                <a:ea typeface="Instrument Sans Medium" pitchFamily="34" charset="-122"/>
                <a:cs typeface="Instrument Sans Medium" pitchFamily="34" charset="-120"/>
              </a:rPr>
              <a:t>Anno liturgico:</a:t>
            </a:r>
            <a:r>
              <a:rPr lang="en-US" dirty="0">
                <a:solidFill>
                  <a:srgbClr val="CFD0D8"/>
                </a:solidFill>
                <a:latin typeface="Instrument Sans Medium" pitchFamily="34" charset="0"/>
                <a:ea typeface="Instrument Sans Medium" pitchFamily="34" charset="-122"/>
                <a:cs typeface="Instrument Sans Medium" pitchFamily="34" charset="-120"/>
              </a:rPr>
              <a:t> il ritmo basilare della fede</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93790" y="2493764"/>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CBCCCE"/>
                </a:solidFill>
                <a:latin typeface="Instrument Sans Semi Bold" pitchFamily="34" charset="0"/>
                <a:ea typeface="Instrument Sans Semi Bold" pitchFamily="34" charset="-122"/>
                <a:cs typeface="Instrument Sans Semi Bold" pitchFamily="34" charset="-120"/>
              </a:rPr>
              <a:t>Attivare tutti </a:t>
            </a:r>
            <a:r>
              <a:rPr lang="en-US" sz="3900" dirty="0" err="1">
                <a:solidFill>
                  <a:srgbClr val="CBCCCE"/>
                </a:solidFill>
                <a:latin typeface="Instrument Sans Semi Bold" pitchFamily="34" charset="0"/>
                <a:ea typeface="Instrument Sans Semi Bold" pitchFamily="34" charset="-122"/>
                <a:cs typeface="Instrument Sans Semi Bold" pitchFamily="34" charset="-120"/>
              </a:rPr>
              <a:t>i</a:t>
            </a:r>
            <a:r>
              <a:rPr lang="en-US" sz="3900" dirty="0">
                <a:solidFill>
                  <a:srgbClr val="CBCCCE"/>
                </a:solidFill>
                <a:latin typeface="Instrument Sans Semi Bold" pitchFamily="34" charset="0"/>
                <a:ea typeface="Instrument Sans Semi Bold" pitchFamily="34" charset="-122"/>
                <a:cs typeface="Instrument Sans Semi Bold" pitchFamily="34" charset="-120"/>
              </a:rPr>
              <a:t> </a:t>
            </a:r>
            <a:r>
              <a:rPr lang="en-US" sz="3900" dirty="0" err="1">
                <a:solidFill>
                  <a:srgbClr val="CBCCCE"/>
                </a:solidFill>
                <a:latin typeface="Instrument Sans Semi Bold" pitchFamily="34" charset="0"/>
                <a:ea typeface="Instrument Sans Semi Bold" pitchFamily="34" charset="-122"/>
                <a:cs typeface="Instrument Sans Semi Bold" pitchFamily="34" charset="-120"/>
              </a:rPr>
              <a:t>codici</a:t>
            </a:r>
            <a:r>
              <a:rPr lang="en-US" sz="3900" dirty="0">
                <a:solidFill>
                  <a:srgbClr val="CBCCCE"/>
                </a:solidFill>
                <a:latin typeface="Instrument Sans Semi Bold" pitchFamily="34" charset="0"/>
                <a:ea typeface="Instrument Sans Semi Bold" pitchFamily="34" charset="-122"/>
                <a:cs typeface="Instrument Sans Semi Bold" pitchFamily="34" charset="-120"/>
              </a:rPr>
              <a:t> – CORPO A CORPO</a:t>
            </a:r>
            <a:endParaRPr lang="en-US" sz="3900" dirty="0"/>
          </a:p>
        </p:txBody>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790" y="3510677"/>
            <a:ext cx="595313" cy="595313"/>
          </a:xfrm>
          <a:prstGeom prst="rect">
            <a:avLst/>
          </a:prstGeom>
        </p:spPr>
      </p:pic>
      <p:sp>
        <p:nvSpPr>
          <p:cNvPr id="4" name="Text 1"/>
          <p:cNvSpPr/>
          <p:nvPr/>
        </p:nvSpPr>
        <p:spPr>
          <a:xfrm>
            <a:off x="793790" y="4353997"/>
            <a:ext cx="2957989" cy="310158"/>
          </a:xfrm>
          <a:prstGeom prst="rect">
            <a:avLst/>
          </a:prstGeom>
          <a:noFill/>
          <a:ln/>
        </p:spPr>
        <p:txBody>
          <a:bodyPr wrap="none" lIns="0" tIns="0" rIns="0" bIns="0" rtlCol="0" anchor="t"/>
          <a:lstStyle/>
          <a:p>
            <a:pPr marL="0" indent="0" algn="l">
              <a:lnSpc>
                <a:spcPts val="2400"/>
              </a:lnSpc>
              <a:buNone/>
            </a:pPr>
            <a:r>
              <a:rPr lang="en-US" sz="1950" dirty="0">
                <a:solidFill>
                  <a:srgbClr val="CFD0D8"/>
                </a:solidFill>
                <a:latin typeface="Instrument Sans Semi Bold" pitchFamily="34" charset="0"/>
                <a:ea typeface="Instrument Sans Semi Bold" pitchFamily="34" charset="-122"/>
                <a:cs typeface="Instrument Sans Semi Bold" pitchFamily="34" charset="-120"/>
              </a:rPr>
              <a:t>Chi canta prega due volte</a:t>
            </a:r>
            <a:endParaRPr lang="en-US" sz="1950" dirty="0"/>
          </a:p>
        </p:txBody>
      </p:sp>
      <p:sp>
        <p:nvSpPr>
          <p:cNvPr id="5" name="Text 2"/>
          <p:cNvSpPr/>
          <p:nvPr/>
        </p:nvSpPr>
        <p:spPr>
          <a:xfrm>
            <a:off x="793790" y="4783217"/>
            <a:ext cx="4182189" cy="952619"/>
          </a:xfrm>
          <a:prstGeom prst="rect">
            <a:avLst/>
          </a:prstGeom>
          <a:noFill/>
          <a:ln/>
        </p:spPr>
        <p:txBody>
          <a:bodyPr wrap="square" lIns="0" tIns="0" rIns="0" bIns="0" rtlCol="0" anchor="t"/>
          <a:lstStyle/>
          <a:p>
            <a:pPr marL="0" indent="0" algn="l">
              <a:lnSpc>
                <a:spcPts val="2500"/>
              </a:lnSpc>
              <a:buNone/>
            </a:pPr>
            <a:r>
              <a:rPr lang="en-US" sz="1550" dirty="0">
                <a:solidFill>
                  <a:srgbClr val="CFD0D8"/>
                </a:solidFill>
                <a:latin typeface="Instrument Sans Medium" pitchFamily="34" charset="0"/>
                <a:ea typeface="Instrument Sans Medium" pitchFamily="34" charset="-122"/>
                <a:cs typeface="Instrument Sans Medium" pitchFamily="34" charset="-120"/>
              </a:rPr>
              <a:t>Il canto coinvolge il corpo, la voce, le emozioni. Non serve essere bravi cantanti, serve cantare insieme.</a:t>
            </a:r>
            <a:endParaRPr lang="en-US" sz="1550" dirty="0"/>
          </a:p>
        </p:txBody>
      </p:sp>
      <p:sp>
        <p:nvSpPr>
          <p:cNvPr id="7" name="Text 3"/>
          <p:cNvSpPr/>
          <p:nvPr/>
        </p:nvSpPr>
        <p:spPr>
          <a:xfrm>
            <a:off x="5223986" y="4353997"/>
            <a:ext cx="2480905" cy="310158"/>
          </a:xfrm>
          <a:prstGeom prst="rect">
            <a:avLst/>
          </a:prstGeom>
          <a:noFill/>
          <a:ln/>
        </p:spPr>
        <p:txBody>
          <a:bodyPr wrap="none" lIns="0" tIns="0" rIns="0" bIns="0" rtlCol="0" anchor="t"/>
          <a:lstStyle/>
          <a:p>
            <a:pPr marL="0" indent="0" algn="l">
              <a:lnSpc>
                <a:spcPts val="2400"/>
              </a:lnSpc>
              <a:buNone/>
            </a:pPr>
            <a:endParaRPr lang="en-US" sz="1950" dirty="0"/>
          </a:p>
        </p:txBody>
      </p:sp>
      <p:sp>
        <p:nvSpPr>
          <p:cNvPr id="8" name="Text 4"/>
          <p:cNvSpPr/>
          <p:nvPr/>
        </p:nvSpPr>
        <p:spPr>
          <a:xfrm>
            <a:off x="5223986" y="4783217"/>
            <a:ext cx="4182308" cy="952619"/>
          </a:xfrm>
          <a:prstGeom prst="rect">
            <a:avLst/>
          </a:prstGeom>
          <a:noFill/>
          <a:ln/>
        </p:spPr>
        <p:txBody>
          <a:bodyPr wrap="square" lIns="0" tIns="0" rIns="0" bIns="0" rtlCol="0" anchor="t"/>
          <a:lstStyle/>
          <a:p>
            <a:pPr marL="0" indent="0" algn="l">
              <a:lnSpc>
                <a:spcPts val="2500"/>
              </a:lnSpc>
              <a:buNone/>
            </a:pPr>
            <a:endParaRPr lang="en-US" sz="1550" dirty="0"/>
          </a:p>
        </p:txBody>
      </p:sp>
      <p:pic>
        <p:nvPicPr>
          <p:cNvPr id="9" name="Image 2"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54302" y="3510677"/>
            <a:ext cx="595313" cy="595313"/>
          </a:xfrm>
          <a:prstGeom prst="rect">
            <a:avLst/>
          </a:prstGeom>
        </p:spPr>
      </p:pic>
      <p:sp>
        <p:nvSpPr>
          <p:cNvPr id="10" name="Text 5"/>
          <p:cNvSpPr/>
          <p:nvPr/>
        </p:nvSpPr>
        <p:spPr>
          <a:xfrm>
            <a:off x="9654302" y="435399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CFD0D8"/>
                </a:solidFill>
                <a:latin typeface="Instrument Sans Semi Bold" pitchFamily="34" charset="0"/>
                <a:ea typeface="Instrument Sans Semi Bold" pitchFamily="34" charset="-122"/>
                <a:cs typeface="Instrument Sans Semi Bold" pitchFamily="34" charset="-120"/>
              </a:rPr>
              <a:t>Gesti e posture</a:t>
            </a:r>
            <a:endParaRPr lang="en-US" sz="1950" dirty="0"/>
          </a:p>
        </p:txBody>
      </p:sp>
      <p:sp>
        <p:nvSpPr>
          <p:cNvPr id="11" name="Text 6"/>
          <p:cNvSpPr/>
          <p:nvPr/>
        </p:nvSpPr>
        <p:spPr>
          <a:xfrm>
            <a:off x="9654302" y="4783217"/>
            <a:ext cx="4182308" cy="635079"/>
          </a:xfrm>
          <a:prstGeom prst="rect">
            <a:avLst/>
          </a:prstGeom>
          <a:noFill/>
          <a:ln/>
        </p:spPr>
        <p:txBody>
          <a:bodyPr wrap="square" lIns="0" tIns="0" rIns="0" bIns="0" rtlCol="0" anchor="t"/>
          <a:lstStyle/>
          <a:p>
            <a:pPr marL="0" indent="0" algn="l">
              <a:lnSpc>
                <a:spcPts val="2500"/>
              </a:lnSpc>
              <a:buNone/>
            </a:pPr>
            <a:r>
              <a:rPr lang="en-US" sz="1550" dirty="0">
                <a:solidFill>
                  <a:srgbClr val="CFD0D8"/>
                </a:solidFill>
                <a:latin typeface="Instrument Sans Medium" pitchFamily="34" charset="0"/>
                <a:ea typeface="Instrument Sans Medium" pitchFamily="34" charset="-122"/>
                <a:cs typeface="Instrument Sans Medium" pitchFamily="34" charset="-120"/>
              </a:rPr>
              <a:t>Stare in piedi, inginocchiarsi, fare il segno della croce: il corpo prega con noi.</a:t>
            </a:r>
            <a:endParaRPr lang="en-US" sz="1550" dirty="0"/>
          </a:p>
        </p:txBody>
      </p:sp>
      <p:sp>
        <p:nvSpPr>
          <p:cNvPr id="12" name="CasellaDiTesto 11">
            <a:extLst>
              <a:ext uri="{FF2B5EF4-FFF2-40B4-BE49-F238E27FC236}">
                <a16:creationId xmlns:a16="http://schemas.microsoft.com/office/drawing/2014/main" id="{BAF4D2CC-72EA-9482-A783-B264412C923C}"/>
              </a:ext>
            </a:extLst>
          </p:cNvPr>
          <p:cNvSpPr txBox="1"/>
          <p:nvPr/>
        </p:nvSpPr>
        <p:spPr>
          <a:xfrm>
            <a:off x="5640512" y="4381783"/>
            <a:ext cx="2876764" cy="1631216"/>
          </a:xfrm>
          <a:prstGeom prst="rect">
            <a:avLst/>
          </a:prstGeom>
          <a:noFill/>
        </p:spPr>
        <p:txBody>
          <a:bodyPr wrap="square" rtlCol="0">
            <a:spAutoFit/>
          </a:bodyPr>
          <a:lstStyle/>
          <a:p>
            <a:r>
              <a:rPr lang="it-IT" sz="2000" dirty="0">
                <a:solidFill>
                  <a:schemeClr val="bg1"/>
                </a:solidFill>
              </a:rPr>
              <a:t>Profumi e colori</a:t>
            </a:r>
          </a:p>
          <a:p>
            <a:endParaRPr lang="it-IT" sz="2000" dirty="0">
              <a:solidFill>
                <a:schemeClr val="bg1"/>
              </a:solidFill>
            </a:endParaRPr>
          </a:p>
          <a:p>
            <a:r>
              <a:rPr lang="it-IT" sz="2000" dirty="0">
                <a:solidFill>
                  <a:schemeClr val="bg1"/>
                </a:solidFill>
              </a:rPr>
              <a:t>Incenso, giochi di luci, colori simbolici ed evocativi…</a:t>
            </a:r>
          </a:p>
        </p:txBody>
      </p:sp>
      <p:sp>
        <p:nvSpPr>
          <p:cNvPr id="14" name="AutoShape 4" descr="Generazione immagine completata">
            <a:extLst>
              <a:ext uri="{FF2B5EF4-FFF2-40B4-BE49-F238E27FC236}">
                <a16:creationId xmlns:a16="http://schemas.microsoft.com/office/drawing/2014/main" id="{E78DBD49-3F4A-76CF-544F-2896FF70CDF3}"/>
              </a:ext>
            </a:extLst>
          </p:cNvPr>
          <p:cNvSpPr>
            <a:spLocks noChangeAspect="1" noChangeArrowheads="1"/>
          </p:cNvSpPr>
          <p:nvPr/>
        </p:nvSpPr>
        <p:spPr bwMode="auto">
          <a:xfrm>
            <a:off x="7162800" y="396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5" name="Immagine 14">
            <a:extLst>
              <a:ext uri="{FF2B5EF4-FFF2-40B4-BE49-F238E27FC236}">
                <a16:creationId xmlns:a16="http://schemas.microsoft.com/office/drawing/2014/main" id="{35E1392B-FA6D-44F5-37A6-4F87C598594F}"/>
              </a:ext>
            </a:extLst>
          </p:cNvPr>
          <p:cNvPicPr>
            <a:picLocks noChangeAspect="1"/>
          </p:cNvPicPr>
          <p:nvPr/>
        </p:nvPicPr>
        <p:blipFill>
          <a:blip r:embed="rId7"/>
          <a:stretch>
            <a:fillRect/>
          </a:stretch>
        </p:blipFill>
        <p:spPr>
          <a:xfrm>
            <a:off x="5755601" y="3284351"/>
            <a:ext cx="1047964" cy="104796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E0E4C87-B5AF-C090-1B30-A2D4A1F5FF73}"/>
              </a:ext>
            </a:extLst>
          </p:cNvPr>
          <p:cNvSpPr txBox="1"/>
          <p:nvPr/>
        </p:nvSpPr>
        <p:spPr>
          <a:xfrm>
            <a:off x="1212351" y="1633591"/>
            <a:ext cx="10859784" cy="3108543"/>
          </a:xfrm>
          <a:prstGeom prst="rect">
            <a:avLst/>
          </a:prstGeom>
          <a:noFill/>
        </p:spPr>
        <p:txBody>
          <a:bodyPr wrap="square" rtlCol="0">
            <a:spAutoFit/>
          </a:bodyPr>
          <a:lstStyle/>
          <a:p>
            <a:pPr algn="just"/>
            <a:r>
              <a:rPr lang="it-IT" sz="2800" b="1" dirty="0"/>
              <a:t>«(DD n. 6) </a:t>
            </a:r>
            <a:r>
              <a:rPr lang="it-IT" sz="2800" dirty="0"/>
              <a:t>Prima della nostra risposta al suo invito – </a:t>
            </a:r>
            <a:r>
              <a:rPr lang="it-IT" sz="2800" dirty="0">
                <a:solidFill>
                  <a:srgbClr val="0070C0"/>
                </a:solidFill>
              </a:rPr>
              <a:t>molto prima – c’è il suo desiderio di noi</a:t>
            </a:r>
            <a:r>
              <a:rPr lang="it-IT" sz="2800" dirty="0"/>
              <a:t>: possiamo anche non esserne consapevoli, ma ogni volta che andiamo a Messa la ragione prima è perché siamo attratti dal suo desiderio di noi. Da parte nostra, la risposta possibile, l’ascesi più esigente, è, come sempre, quella dell’arrendersi al suo amore, del volersi lasciare attrarre da lui. Per certo ogni nostra comunione al Corpo e al Sangue di Cristo è stata da Lui desiderata nell’ultima Cena». </a:t>
            </a:r>
          </a:p>
        </p:txBody>
      </p:sp>
    </p:spTree>
    <p:extLst>
      <p:ext uri="{BB962C8B-B14F-4D97-AF65-F5344CB8AC3E}">
        <p14:creationId xmlns:p14="http://schemas.microsoft.com/office/powerpoint/2010/main" val="4037530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65FB0F4-7602-4C87-2DD7-DD5543B251F1}"/>
              </a:ext>
            </a:extLst>
          </p:cNvPr>
          <p:cNvSpPr txBox="1"/>
          <p:nvPr/>
        </p:nvSpPr>
        <p:spPr>
          <a:xfrm>
            <a:off x="1243173" y="1962364"/>
            <a:ext cx="12328989" cy="2585323"/>
          </a:xfrm>
          <a:prstGeom prst="rect">
            <a:avLst/>
          </a:prstGeom>
          <a:noFill/>
        </p:spPr>
        <p:txBody>
          <a:bodyPr wrap="square" rtlCol="0">
            <a:spAutoFit/>
          </a:bodyPr>
          <a:lstStyle/>
          <a:p>
            <a:pPr algn="ctr"/>
            <a:r>
              <a:rPr lang="it-IT" sz="5400" dirty="0"/>
              <a:t>CHE COSA PROVO A SENTIRMI DESIDERATA/O </a:t>
            </a:r>
          </a:p>
          <a:p>
            <a:pPr algn="ctr"/>
            <a:r>
              <a:rPr lang="it-IT" sz="5400" dirty="0"/>
              <a:t>DA GESÚ?</a:t>
            </a:r>
          </a:p>
        </p:txBody>
      </p:sp>
    </p:spTree>
    <p:extLst>
      <p:ext uri="{BB962C8B-B14F-4D97-AF65-F5344CB8AC3E}">
        <p14:creationId xmlns:p14="http://schemas.microsoft.com/office/powerpoint/2010/main" val="24808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3179564"/>
            <a:ext cx="5798344" cy="620078"/>
          </a:xfrm>
          <a:prstGeom prst="rect">
            <a:avLst/>
          </a:prstGeom>
          <a:noFill/>
          <a:ln/>
        </p:spPr>
        <p:txBody>
          <a:bodyPr wrap="none" lIns="0" tIns="0" rIns="0" bIns="0" rtlCol="0" anchor="t"/>
          <a:lstStyle/>
          <a:p>
            <a:pPr marL="0" indent="0" algn="l">
              <a:lnSpc>
                <a:spcPts val="4850"/>
              </a:lnSpc>
              <a:buNone/>
            </a:pPr>
            <a:r>
              <a:rPr lang="en-US" sz="3900" dirty="0">
                <a:solidFill>
                  <a:srgbClr val="000000"/>
                </a:solidFill>
                <a:latin typeface="Instrument Sans Semi Bold" pitchFamily="34" charset="0"/>
                <a:ea typeface="Instrument Sans Semi Bold" pitchFamily="34" charset="-122"/>
                <a:cs typeface="Instrument Sans Semi Bold" pitchFamily="34" charset="-120"/>
              </a:rPr>
              <a:t>Iniziare alla Vita Liturgica</a:t>
            </a:r>
            <a:endParaRPr lang="en-US" sz="3900" dirty="0"/>
          </a:p>
        </p:txBody>
      </p:sp>
      <p:sp>
        <p:nvSpPr>
          <p:cNvPr id="4" name="Text 1"/>
          <p:cNvSpPr/>
          <p:nvPr/>
        </p:nvSpPr>
        <p:spPr>
          <a:xfrm>
            <a:off x="6280190" y="4097298"/>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Instrument Sans Medium" pitchFamily="34" charset="0"/>
                <a:ea typeface="Instrument Sans Medium" pitchFamily="34" charset="-122"/>
                <a:cs typeface="Instrument Sans Medium" pitchFamily="34" charset="-120"/>
              </a:rPr>
              <a:t>Come accompagnare bambini e ragazzi a scoprire la bellezza della preghiera e della celebrazione? Un viaggio che parte da un piccolo Leone inginocchiato sul marciapiede.</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77462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Instrument Sans Semi Bold" pitchFamily="34" charset="0"/>
                <a:ea typeface="Instrument Sans Semi Bold" pitchFamily="34" charset="-122"/>
                <a:cs typeface="Instrument Sans Semi Bold" pitchFamily="34" charset="-120"/>
              </a:rPr>
              <a:t>C'era una volta</a:t>
            </a:r>
            <a:endParaRPr lang="en-US" sz="1950" dirty="0"/>
          </a:p>
        </p:txBody>
      </p:sp>
      <p:sp>
        <p:nvSpPr>
          <p:cNvPr id="3" name="Text 1"/>
          <p:cNvSpPr/>
          <p:nvPr/>
        </p:nvSpPr>
        <p:spPr>
          <a:xfrm>
            <a:off x="793790" y="1164074"/>
            <a:ext cx="5125641" cy="620078"/>
          </a:xfrm>
          <a:prstGeom prst="rect">
            <a:avLst/>
          </a:prstGeom>
          <a:noFill/>
          <a:ln/>
        </p:spPr>
        <p:txBody>
          <a:bodyPr wrap="none" lIns="0" tIns="0" rIns="0" bIns="0" rtlCol="0" anchor="t"/>
          <a:lstStyle/>
          <a:p>
            <a:pPr marL="0" indent="0" algn="l">
              <a:lnSpc>
                <a:spcPts val="4850"/>
              </a:lnSpc>
              <a:buNone/>
            </a:pPr>
            <a:r>
              <a:rPr lang="en-US" sz="3900" dirty="0">
                <a:solidFill>
                  <a:srgbClr val="000000"/>
                </a:solidFill>
                <a:latin typeface="Instrument Sans Semi Bold" pitchFamily="34" charset="0"/>
                <a:ea typeface="Instrument Sans Semi Bold" pitchFamily="34" charset="-122"/>
                <a:cs typeface="Instrument Sans Semi Bold" pitchFamily="34" charset="-120"/>
              </a:rPr>
              <a:t>Leone che pregava</a:t>
            </a:r>
            <a:endParaRPr lang="en-US" sz="3900" dirty="0"/>
          </a:p>
        </p:txBody>
      </p:sp>
      <p:sp>
        <p:nvSpPr>
          <p:cNvPr id="4" name="Text 2"/>
          <p:cNvSpPr/>
          <p:nvPr/>
        </p:nvSpPr>
        <p:spPr>
          <a:xfrm>
            <a:off x="793790" y="2260402"/>
            <a:ext cx="7632025" cy="3810476"/>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Instrument Sans Medium" pitchFamily="34" charset="0"/>
                <a:ea typeface="Instrument Sans Medium" pitchFamily="34" charset="-122"/>
                <a:cs typeface="Instrument Sans Medium" pitchFamily="34" charset="-120"/>
              </a:rPr>
              <a:t>«Fu allora, proprio in quel momento, che accadde quel che doveva accadere, anzi cadde a mo’ di masso quel minuscolo fatto che rese subito così diverso quel martedì e che le avrebbe di lì a poco tormentato l’esistenza: non vide più Leone. Non era sullo sgabello dove lo aveva lasciato. Non era da nessuna parte. Dopo aver cercato ovunque, urlato il suo nome, girato per tutto il negozio chiedendo alle commesse e alle altre clienti, lo ritrovò in strada, due metri davanti a lei, sul marciapiede, inginocchiato sul gradino, la testa china, le mani giunte. Pregava. Era chiarissimo che pregava. Lì, in mezzo alla strada, davanti alla vetrina di Maria Costanza, la boutique più bella del Bussolo, con tutta la gente che passava, i tram, le auto, i venditori di caldarroste, i lavavetri armati di sapone liquido, le bici sfreccianti contromano e le luci intermittenti degli alberelli di Natale, suo figlio Leone, inginocchiato sul gradino del marciapiede – eccolo il masso -, stava pregando».</a:t>
            </a:r>
            <a:endParaRPr lang="en-US" sz="1550" dirty="0"/>
          </a:p>
        </p:txBody>
      </p:sp>
      <p:sp>
        <p:nvSpPr>
          <p:cNvPr id="5" name="Text 3"/>
          <p:cNvSpPr/>
          <p:nvPr/>
        </p:nvSpPr>
        <p:spPr>
          <a:xfrm>
            <a:off x="793790" y="6249472"/>
            <a:ext cx="7632025" cy="317540"/>
          </a:xfrm>
          <a:prstGeom prst="rect">
            <a:avLst/>
          </a:prstGeom>
          <a:noFill/>
          <a:ln/>
        </p:spPr>
        <p:txBody>
          <a:bodyPr wrap="none" lIns="0" tIns="0" rIns="0" bIns="0" rtlCol="0" anchor="t"/>
          <a:lstStyle/>
          <a:p>
            <a:pPr marL="0" indent="0" algn="l">
              <a:lnSpc>
                <a:spcPts val="2500"/>
              </a:lnSpc>
              <a:buNone/>
            </a:pPr>
            <a:r>
              <a:rPr lang="en-US" sz="1550" dirty="0">
                <a:solidFill>
                  <a:srgbClr val="000000"/>
                </a:solidFill>
                <a:latin typeface="Instrument Sans Medium" pitchFamily="34" charset="0"/>
                <a:ea typeface="Instrument Sans Medium" pitchFamily="34" charset="-122"/>
                <a:cs typeface="Instrument Sans Medium" pitchFamily="34" charset="-120"/>
              </a:rPr>
              <a:t>P. Mastrocola, </a:t>
            </a:r>
            <a:r>
              <a:rPr lang="en-US" sz="1550" i="1" dirty="0">
                <a:solidFill>
                  <a:srgbClr val="000000"/>
                </a:solidFill>
                <a:latin typeface="Instrument Sans Medium" pitchFamily="34" charset="0"/>
                <a:ea typeface="Instrument Sans Medium" pitchFamily="34" charset="-122"/>
                <a:cs typeface="Instrument Sans Medium" pitchFamily="34" charset="-120"/>
              </a:rPr>
              <a:t>Leone</a:t>
            </a:r>
            <a:r>
              <a:rPr lang="en-US" sz="1550" dirty="0">
                <a:solidFill>
                  <a:srgbClr val="000000"/>
                </a:solidFill>
                <a:latin typeface="Instrument Sans Medium" pitchFamily="34" charset="0"/>
                <a:ea typeface="Instrument Sans Medium" pitchFamily="34" charset="-122"/>
                <a:cs typeface="Instrument Sans Medium" pitchFamily="34" charset="-120"/>
              </a:rPr>
              <a:t>, Einaudi 2018.</a:t>
            </a:r>
            <a:endParaRPr lang="en-US" sz="1550" dirty="0"/>
          </a:p>
        </p:txBody>
      </p:sp>
      <p:pic>
        <p:nvPicPr>
          <p:cNvPr id="6" name="Image 0" descr="preencoded.png"/>
          <p:cNvPicPr>
            <a:picLocks noChangeAspect="1"/>
          </p:cNvPicPr>
          <p:nvPr/>
        </p:nvPicPr>
        <p:blipFill>
          <a:blip r:embed="rId3"/>
          <a:stretch>
            <a:fillRect/>
          </a:stretch>
        </p:blipFill>
        <p:spPr>
          <a:xfrm>
            <a:off x="8917543" y="2305050"/>
            <a:ext cx="4926568" cy="492656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80905"/>
          </a:xfrm>
          <a:prstGeom prst="rect">
            <a:avLst/>
          </a:prstGeom>
        </p:spPr>
      </p:pic>
      <p:sp>
        <p:nvSpPr>
          <p:cNvPr id="3" name="Text 0"/>
          <p:cNvSpPr/>
          <p:nvPr/>
        </p:nvSpPr>
        <p:spPr>
          <a:xfrm>
            <a:off x="793790" y="3570327"/>
            <a:ext cx="6805493" cy="620078"/>
          </a:xfrm>
          <a:prstGeom prst="rect">
            <a:avLst/>
          </a:prstGeom>
          <a:noFill/>
          <a:ln/>
        </p:spPr>
        <p:txBody>
          <a:bodyPr wrap="none" lIns="0" tIns="0" rIns="0" bIns="0" rtlCol="0" anchor="t"/>
          <a:lstStyle/>
          <a:p>
            <a:pPr marL="0" indent="0" algn="l">
              <a:lnSpc>
                <a:spcPts val="4850"/>
              </a:lnSpc>
              <a:buNone/>
            </a:pPr>
            <a:r>
              <a:rPr lang="en-US" sz="3900" dirty="0">
                <a:solidFill>
                  <a:srgbClr val="CBCCCE"/>
                </a:solidFill>
                <a:latin typeface="Instrument Sans Semi Bold" pitchFamily="34" charset="0"/>
                <a:ea typeface="Instrument Sans Semi Bold" pitchFamily="34" charset="-122"/>
                <a:cs typeface="Instrument Sans Semi Bold" pitchFamily="34" charset="-120"/>
              </a:rPr>
              <a:t>1. Crisi </a:t>
            </a:r>
            <a:r>
              <a:rPr lang="en-US" sz="3900">
                <a:solidFill>
                  <a:srgbClr val="CBCCCE"/>
                </a:solidFill>
                <a:latin typeface="Instrument Sans Semi Bold" pitchFamily="34" charset="0"/>
                <a:ea typeface="Instrument Sans Semi Bold" pitchFamily="34" charset="-122"/>
                <a:cs typeface="Instrument Sans Semi Bold" pitchFamily="34" charset="-120"/>
              </a:rPr>
              <a:t>dell’iniziazione</a:t>
            </a:r>
            <a:endParaRPr lang="en-US" sz="3900" dirty="0"/>
          </a:p>
        </p:txBody>
      </p:sp>
      <p:sp>
        <p:nvSpPr>
          <p:cNvPr id="4" name="Text 1"/>
          <p:cNvSpPr/>
          <p:nvPr/>
        </p:nvSpPr>
        <p:spPr>
          <a:xfrm>
            <a:off x="793790" y="4488061"/>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CFD0D8"/>
                </a:solidFill>
                <a:latin typeface="Instrument Sans Medium" pitchFamily="34" charset="0"/>
                <a:ea typeface="Instrument Sans Medium" pitchFamily="34" charset="-122"/>
                <a:cs typeface="Instrument Sans Medium" pitchFamily="34" charset="-120"/>
              </a:rPr>
              <a:t>I piccoli ci rivelano che siamo diventati incapaci di qualsiasi iniziazione vera. Questo è spiegabile: iniziare significa indicare l'età adulta come desiderabile.</a:t>
            </a:r>
            <a:endParaRPr lang="en-US" sz="1550" dirty="0"/>
          </a:p>
        </p:txBody>
      </p:sp>
      <p:sp>
        <p:nvSpPr>
          <p:cNvPr id="5" name="Shape 2"/>
          <p:cNvSpPr/>
          <p:nvPr/>
        </p:nvSpPr>
        <p:spPr>
          <a:xfrm>
            <a:off x="793790" y="5346383"/>
            <a:ext cx="4215289" cy="1793796"/>
          </a:xfrm>
          <a:prstGeom prst="roundRect">
            <a:avLst>
              <a:gd name="adj" fmla="val 4647"/>
            </a:avLst>
          </a:prstGeom>
          <a:solidFill>
            <a:srgbClr val="3D3D42"/>
          </a:solidFill>
          <a:ln w="7620">
            <a:solidFill>
              <a:srgbClr val="56565B"/>
            </a:solidFill>
            <a:prstDash val="solid"/>
          </a:ln>
        </p:spPr>
        <p:txBody>
          <a:bodyPr/>
          <a:lstStyle/>
          <a:p>
            <a:endParaRPr lang="it-IT"/>
          </a:p>
        </p:txBody>
      </p:sp>
      <p:sp>
        <p:nvSpPr>
          <p:cNvPr id="6" name="Text 3"/>
          <p:cNvSpPr/>
          <p:nvPr/>
        </p:nvSpPr>
        <p:spPr>
          <a:xfrm>
            <a:off x="999768" y="5552361"/>
            <a:ext cx="3153966" cy="310158"/>
          </a:xfrm>
          <a:prstGeom prst="rect">
            <a:avLst/>
          </a:prstGeom>
          <a:noFill/>
          <a:ln/>
        </p:spPr>
        <p:txBody>
          <a:bodyPr wrap="none" lIns="0" tIns="0" rIns="0" bIns="0" rtlCol="0" anchor="t"/>
          <a:lstStyle/>
          <a:p>
            <a:pPr marL="0" indent="0" algn="l">
              <a:lnSpc>
                <a:spcPts val="2400"/>
              </a:lnSpc>
              <a:buNone/>
            </a:pPr>
            <a:r>
              <a:rPr lang="en-US" sz="1950" dirty="0">
                <a:solidFill>
                  <a:srgbClr val="CFD0D8"/>
                </a:solidFill>
                <a:latin typeface="Instrument Sans Semi Bold" pitchFamily="34" charset="0"/>
                <a:ea typeface="Instrument Sans Semi Bold" pitchFamily="34" charset="-122"/>
                <a:cs typeface="Instrument Sans Semi Bold" pitchFamily="34" charset="-120"/>
              </a:rPr>
              <a:t>Il paradosso post-moderno</a:t>
            </a:r>
            <a:endParaRPr lang="en-US" sz="1950" dirty="0"/>
          </a:p>
        </p:txBody>
      </p:sp>
      <p:sp>
        <p:nvSpPr>
          <p:cNvPr id="7" name="Text 4"/>
          <p:cNvSpPr/>
          <p:nvPr/>
        </p:nvSpPr>
        <p:spPr>
          <a:xfrm>
            <a:off x="999768" y="5981581"/>
            <a:ext cx="3803333" cy="952619"/>
          </a:xfrm>
          <a:prstGeom prst="rect">
            <a:avLst/>
          </a:prstGeom>
          <a:noFill/>
          <a:ln/>
        </p:spPr>
        <p:txBody>
          <a:bodyPr wrap="square" lIns="0" tIns="0" rIns="0" bIns="0" rtlCol="0" anchor="t"/>
          <a:lstStyle/>
          <a:p>
            <a:pPr marL="0" indent="0" algn="l">
              <a:lnSpc>
                <a:spcPts val="2500"/>
              </a:lnSpc>
              <a:buNone/>
            </a:pPr>
            <a:r>
              <a:rPr lang="en-US" sz="1550" dirty="0">
                <a:solidFill>
                  <a:srgbClr val="CFD0D8"/>
                </a:solidFill>
                <a:latin typeface="Instrument Sans Medium" pitchFamily="34" charset="0"/>
                <a:ea typeface="Instrument Sans Medium" pitchFamily="34" charset="-122"/>
                <a:cs typeface="Instrument Sans Medium" pitchFamily="34" charset="-120"/>
              </a:rPr>
              <a:t>L'età adulta ci pare pesante, il periodo desiderato è l'adolescenza infinita o il suo ritorno puntuale.</a:t>
            </a:r>
            <a:endParaRPr lang="en-US" sz="1550" dirty="0"/>
          </a:p>
        </p:txBody>
      </p:sp>
      <p:sp>
        <p:nvSpPr>
          <p:cNvPr id="8" name="Shape 5"/>
          <p:cNvSpPr/>
          <p:nvPr/>
        </p:nvSpPr>
        <p:spPr>
          <a:xfrm>
            <a:off x="5207437" y="5346383"/>
            <a:ext cx="4215408" cy="1793796"/>
          </a:xfrm>
          <a:prstGeom prst="roundRect">
            <a:avLst>
              <a:gd name="adj" fmla="val 4647"/>
            </a:avLst>
          </a:prstGeom>
          <a:solidFill>
            <a:srgbClr val="3D3D42"/>
          </a:solidFill>
          <a:ln w="7620">
            <a:solidFill>
              <a:srgbClr val="56565B"/>
            </a:solidFill>
            <a:prstDash val="solid"/>
          </a:ln>
        </p:spPr>
        <p:txBody>
          <a:bodyPr/>
          <a:lstStyle/>
          <a:p>
            <a:endParaRPr lang="it-IT"/>
          </a:p>
        </p:txBody>
      </p:sp>
      <p:sp>
        <p:nvSpPr>
          <p:cNvPr id="9" name="Text 6"/>
          <p:cNvSpPr/>
          <p:nvPr/>
        </p:nvSpPr>
        <p:spPr>
          <a:xfrm>
            <a:off x="5413415" y="555236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CFD0D8"/>
                </a:solidFill>
                <a:latin typeface="Instrument Sans Semi Bold" pitchFamily="34" charset="0"/>
                <a:ea typeface="Instrument Sans Semi Bold" pitchFamily="34" charset="-122"/>
                <a:cs typeface="Instrument Sans Semi Bold" pitchFamily="34" charset="-120"/>
              </a:rPr>
              <a:t>Viaggi ed eventi</a:t>
            </a:r>
            <a:endParaRPr lang="en-US" sz="1950" dirty="0"/>
          </a:p>
        </p:txBody>
      </p:sp>
      <p:sp>
        <p:nvSpPr>
          <p:cNvPr id="10" name="Text 7"/>
          <p:cNvSpPr/>
          <p:nvPr/>
        </p:nvSpPr>
        <p:spPr>
          <a:xfrm>
            <a:off x="5413415" y="5981581"/>
            <a:ext cx="3803452" cy="952619"/>
          </a:xfrm>
          <a:prstGeom prst="rect">
            <a:avLst/>
          </a:prstGeom>
          <a:noFill/>
          <a:ln/>
        </p:spPr>
        <p:txBody>
          <a:bodyPr wrap="square" lIns="0" tIns="0" rIns="0" bIns="0" rtlCol="0" anchor="t"/>
          <a:lstStyle/>
          <a:p>
            <a:pPr marL="0" indent="0" algn="l">
              <a:lnSpc>
                <a:spcPts val="2500"/>
              </a:lnSpc>
              <a:buNone/>
            </a:pPr>
            <a:r>
              <a:rPr lang="en-US" sz="1550" dirty="0">
                <a:solidFill>
                  <a:srgbClr val="CFD0D8"/>
                </a:solidFill>
                <a:latin typeface="Instrument Sans Medium" pitchFamily="34" charset="0"/>
                <a:ea typeface="Instrument Sans Medium" pitchFamily="34" charset="-122"/>
                <a:cs typeface="Instrument Sans Medium" pitchFamily="34" charset="-120"/>
              </a:rPr>
              <a:t>Tutti tendono verso performance, esperienze, momenti intensi piuttosto che verso la maturità.</a:t>
            </a:r>
            <a:endParaRPr lang="en-US" sz="1550" dirty="0"/>
          </a:p>
        </p:txBody>
      </p:sp>
      <p:sp>
        <p:nvSpPr>
          <p:cNvPr id="11" name="Shape 8"/>
          <p:cNvSpPr/>
          <p:nvPr/>
        </p:nvSpPr>
        <p:spPr>
          <a:xfrm>
            <a:off x="9621203" y="5346383"/>
            <a:ext cx="4215289" cy="1793796"/>
          </a:xfrm>
          <a:prstGeom prst="roundRect">
            <a:avLst>
              <a:gd name="adj" fmla="val 4647"/>
            </a:avLst>
          </a:prstGeom>
          <a:solidFill>
            <a:srgbClr val="3D3D42"/>
          </a:solidFill>
          <a:ln w="7620">
            <a:solidFill>
              <a:srgbClr val="56565B"/>
            </a:solidFill>
            <a:prstDash val="solid"/>
          </a:ln>
        </p:spPr>
        <p:txBody>
          <a:bodyPr/>
          <a:lstStyle/>
          <a:p>
            <a:endParaRPr lang="it-IT"/>
          </a:p>
        </p:txBody>
      </p:sp>
      <p:sp>
        <p:nvSpPr>
          <p:cNvPr id="12" name="Text 9"/>
          <p:cNvSpPr/>
          <p:nvPr/>
        </p:nvSpPr>
        <p:spPr>
          <a:xfrm>
            <a:off x="9827181" y="555236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CFD0D8"/>
                </a:solidFill>
                <a:latin typeface="Instrument Sans Semi Bold" pitchFamily="34" charset="0"/>
                <a:ea typeface="Instrument Sans Semi Bold" pitchFamily="34" charset="-122"/>
                <a:cs typeface="Instrument Sans Semi Bold" pitchFamily="34" charset="-120"/>
              </a:rPr>
              <a:t>La sfida educativa</a:t>
            </a:r>
            <a:endParaRPr lang="en-US" sz="1950" dirty="0"/>
          </a:p>
        </p:txBody>
      </p:sp>
      <p:sp>
        <p:nvSpPr>
          <p:cNvPr id="13" name="Text 10"/>
          <p:cNvSpPr/>
          <p:nvPr/>
        </p:nvSpPr>
        <p:spPr>
          <a:xfrm>
            <a:off x="9827181" y="5981581"/>
            <a:ext cx="3803333" cy="635079"/>
          </a:xfrm>
          <a:prstGeom prst="rect">
            <a:avLst/>
          </a:prstGeom>
          <a:noFill/>
          <a:ln/>
        </p:spPr>
        <p:txBody>
          <a:bodyPr wrap="square" lIns="0" tIns="0" rIns="0" bIns="0" rtlCol="0" anchor="t"/>
          <a:lstStyle/>
          <a:p>
            <a:pPr marL="0" indent="0" algn="l">
              <a:lnSpc>
                <a:spcPts val="2500"/>
              </a:lnSpc>
              <a:buNone/>
            </a:pPr>
            <a:r>
              <a:rPr lang="en-US" sz="1550" dirty="0">
                <a:solidFill>
                  <a:srgbClr val="CFD0D8"/>
                </a:solidFill>
                <a:latin typeface="Instrument Sans Medium" pitchFamily="34" charset="0"/>
                <a:ea typeface="Instrument Sans Medium" pitchFamily="34" charset="-122"/>
                <a:cs typeface="Instrument Sans Medium" pitchFamily="34" charset="-120"/>
              </a:rPr>
              <a:t>Come iniziare quando non sappiamo più cosa significhi diventare adulti?</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2276594"/>
            <a:ext cx="6392228" cy="620078"/>
          </a:xfrm>
          <a:prstGeom prst="rect">
            <a:avLst/>
          </a:prstGeom>
          <a:noFill/>
          <a:ln/>
        </p:spPr>
        <p:txBody>
          <a:bodyPr wrap="none" lIns="0" tIns="0" rIns="0" bIns="0" rtlCol="0" anchor="t"/>
          <a:lstStyle/>
          <a:p>
            <a:pPr marL="0" indent="0" algn="l">
              <a:lnSpc>
                <a:spcPts val="4850"/>
              </a:lnSpc>
              <a:buNone/>
            </a:pPr>
            <a:r>
              <a:rPr lang="en-US" sz="3900" dirty="0">
                <a:solidFill>
                  <a:srgbClr val="CBCCCE"/>
                </a:solidFill>
                <a:latin typeface="Instrument Sans Semi Bold" pitchFamily="34" charset="0"/>
                <a:ea typeface="Instrument Sans Semi Bold" pitchFamily="34" charset="-122"/>
                <a:cs typeface="Instrument Sans Semi Bold" pitchFamily="34" charset="-120"/>
              </a:rPr>
              <a:t>Per essere capaci di simboli</a:t>
            </a:r>
            <a:endParaRPr lang="en-US" sz="3900" dirty="0"/>
          </a:p>
        </p:txBody>
      </p:sp>
      <p:sp>
        <p:nvSpPr>
          <p:cNvPr id="3" name="Text 1"/>
          <p:cNvSpPr/>
          <p:nvPr/>
        </p:nvSpPr>
        <p:spPr>
          <a:xfrm>
            <a:off x="793788" y="3372922"/>
            <a:ext cx="7589924" cy="1599770"/>
          </a:xfrm>
          <a:prstGeom prst="rect">
            <a:avLst/>
          </a:prstGeom>
          <a:noFill/>
          <a:ln/>
        </p:spPr>
        <p:txBody>
          <a:bodyPr wrap="square" lIns="0" tIns="0" rIns="0" bIns="0" rtlCol="0" anchor="t"/>
          <a:lstStyle/>
          <a:p>
            <a:pPr marL="0" indent="0">
              <a:buNone/>
            </a:pPr>
            <a:r>
              <a:rPr lang="en-US" sz="2800" dirty="0">
                <a:solidFill>
                  <a:srgbClr val="CFD0D8"/>
                </a:solidFill>
                <a:latin typeface="Instrument Sans Medium" pitchFamily="34" charset="0"/>
                <a:ea typeface="Instrument Sans Medium" pitchFamily="34" charset="-122"/>
                <a:cs typeface="Instrument Sans Medium" pitchFamily="34" charset="-120"/>
              </a:rPr>
              <a:t>Papa Francesco nella lettera </a:t>
            </a:r>
            <a:r>
              <a:rPr lang="en-US" sz="2800" i="1" dirty="0">
                <a:solidFill>
                  <a:srgbClr val="CFD0D8"/>
                </a:solidFill>
                <a:latin typeface="Instrument Sans Medium" pitchFamily="34" charset="0"/>
                <a:ea typeface="Instrument Sans Medium" pitchFamily="34" charset="-122"/>
                <a:cs typeface="Instrument Sans Medium" pitchFamily="34" charset="-120"/>
              </a:rPr>
              <a:t>Desiderio desideravi</a:t>
            </a:r>
            <a:r>
              <a:rPr lang="en-US" sz="2800" dirty="0">
                <a:solidFill>
                  <a:srgbClr val="CFD0D8"/>
                </a:solidFill>
                <a:latin typeface="Instrument Sans Medium" pitchFamily="34" charset="0"/>
                <a:ea typeface="Instrument Sans Medium" pitchFamily="34" charset="-122"/>
                <a:cs typeface="Instrument Sans Medium" pitchFamily="34" charset="-120"/>
              </a:rPr>
              <a:t> (2022) afferma: </a:t>
            </a:r>
            <a:r>
              <a:rPr lang="en-US" sz="2800" dirty="0">
                <a:solidFill>
                  <a:schemeClr val="bg1"/>
                </a:solidFill>
                <a:latin typeface="Instrument Sans Medium" pitchFamily="34" charset="0"/>
                <a:ea typeface="Instrument Sans Medium" pitchFamily="34" charset="-122"/>
                <a:cs typeface="Instrument Sans Medium" pitchFamily="34" charset="-120"/>
              </a:rPr>
              <a:t>"L'uomo moderno è diventato analfabeta, non sa più leggere </a:t>
            </a:r>
            <a:r>
              <a:rPr lang="en-US" sz="2800" dirty="0" err="1">
                <a:solidFill>
                  <a:schemeClr val="bg1"/>
                </a:solidFill>
                <a:latin typeface="Instrument Sans Medium" pitchFamily="34" charset="0"/>
                <a:ea typeface="Instrument Sans Medium" pitchFamily="34" charset="-122"/>
                <a:cs typeface="Instrument Sans Medium" pitchFamily="34" charset="-120"/>
              </a:rPr>
              <a:t>i</a:t>
            </a:r>
            <a:r>
              <a:rPr lang="en-US" sz="2800" dirty="0">
                <a:solidFill>
                  <a:schemeClr val="bg1"/>
                </a:solidFill>
                <a:latin typeface="Instrument Sans Medium" pitchFamily="34" charset="0"/>
                <a:ea typeface="Instrument Sans Medium" pitchFamily="34" charset="-122"/>
                <a:cs typeface="Instrument Sans Medium" pitchFamily="34" charset="-120"/>
              </a:rPr>
              <a:t> </a:t>
            </a:r>
            <a:r>
              <a:rPr lang="en-US" sz="2800" dirty="0" err="1">
                <a:solidFill>
                  <a:schemeClr val="bg1"/>
                </a:solidFill>
                <a:latin typeface="Instrument Sans Medium" pitchFamily="34" charset="0"/>
                <a:ea typeface="Instrument Sans Medium" pitchFamily="34" charset="-122"/>
                <a:cs typeface="Instrument Sans Medium" pitchFamily="34" charset="-120"/>
              </a:rPr>
              <a:t>simboli</a:t>
            </a:r>
            <a:r>
              <a:rPr lang="en-US" sz="2800" dirty="0">
                <a:solidFill>
                  <a:schemeClr val="bg1"/>
                </a:solidFill>
                <a:latin typeface="Instrument Sans Medium" pitchFamily="34" charset="0"/>
                <a:ea typeface="Instrument Sans Medium" pitchFamily="34" charset="-122"/>
                <a:cs typeface="Instrument Sans Medium" pitchFamily="34" charset="-120"/>
              </a:rPr>
              <a:t>” </a:t>
            </a:r>
            <a:r>
              <a:rPr lang="en-US" sz="2800" dirty="0">
                <a:solidFill>
                  <a:srgbClr val="CFD0D8"/>
                </a:solidFill>
                <a:latin typeface="Instrument Sans Medium" pitchFamily="34" charset="0"/>
                <a:ea typeface="Instrument Sans Medium" pitchFamily="34" charset="-122"/>
                <a:cs typeface="Instrument Sans Medium" pitchFamily="34" charset="-120"/>
              </a:rPr>
              <a:t>(DD n. 44)</a:t>
            </a:r>
            <a:endParaRPr lang="en-US" sz="2800" dirty="0"/>
          </a:p>
        </p:txBody>
      </p:sp>
      <p:sp>
        <p:nvSpPr>
          <p:cNvPr id="4" name="Text 2"/>
          <p:cNvSpPr/>
          <p:nvPr/>
        </p:nvSpPr>
        <p:spPr>
          <a:xfrm>
            <a:off x="865709" y="5418534"/>
            <a:ext cx="5602962" cy="1270159"/>
          </a:xfrm>
          <a:prstGeom prst="rect">
            <a:avLst/>
          </a:prstGeom>
          <a:noFill/>
          <a:ln/>
        </p:spPr>
        <p:txBody>
          <a:bodyPr wrap="square" lIns="0" tIns="0" rIns="0" bIns="0" rtlCol="0" anchor="t"/>
          <a:lstStyle/>
          <a:p>
            <a:pPr marL="0" indent="0" algn="l">
              <a:lnSpc>
                <a:spcPts val="2500"/>
              </a:lnSpc>
              <a:buNone/>
            </a:pPr>
            <a:r>
              <a:rPr lang="en-US" sz="1550" dirty="0">
                <a:solidFill>
                  <a:srgbClr val="CFD0D8"/>
                </a:solidFill>
                <a:latin typeface="Instrument Sans Medium" pitchFamily="34" charset="0"/>
                <a:ea typeface="Instrument Sans Medium" pitchFamily="34" charset="-122"/>
                <a:cs typeface="Instrument Sans Medium" pitchFamily="34" charset="-120"/>
              </a:rPr>
              <a:t>Dio non ci raggiunge con forze invisibili, ma attraverso elementi concreti: pane, vino, olio, acqua, profumo, fuoco, cenere, pietra, stoffa, colori, corpo, parole, suoni, silenzi, gesti.</a:t>
            </a:r>
            <a:endParaRPr lang="en-US" sz="1550" dirty="0"/>
          </a:p>
        </p:txBody>
      </p:sp>
      <p:pic>
        <p:nvPicPr>
          <p:cNvPr id="5" name="Image 0" descr="preencoded.png"/>
          <p:cNvPicPr>
            <a:picLocks noChangeAspect="1"/>
          </p:cNvPicPr>
          <p:nvPr/>
        </p:nvPicPr>
        <p:blipFill>
          <a:blip r:embed="rId3"/>
          <a:stretch>
            <a:fillRect/>
          </a:stretch>
        </p:blipFill>
        <p:spPr>
          <a:xfrm>
            <a:off x="8699421" y="2438888"/>
            <a:ext cx="3351823" cy="335182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890951"/>
            <a:ext cx="7287816" cy="620078"/>
          </a:xfrm>
          <a:prstGeom prst="rect">
            <a:avLst/>
          </a:prstGeom>
          <a:noFill/>
          <a:ln/>
        </p:spPr>
        <p:txBody>
          <a:bodyPr wrap="none" lIns="0" tIns="0" rIns="0" bIns="0" rtlCol="0" anchor="t"/>
          <a:lstStyle/>
          <a:p>
            <a:pPr marL="0" indent="0" algn="l">
              <a:lnSpc>
                <a:spcPts val="4850"/>
              </a:lnSpc>
              <a:buNone/>
            </a:pPr>
            <a:r>
              <a:rPr lang="en-US" sz="3900" dirty="0">
                <a:solidFill>
                  <a:srgbClr val="CBCCCE"/>
                </a:solidFill>
                <a:latin typeface="Instrument Sans Semi Bold" pitchFamily="34" charset="0"/>
                <a:ea typeface="Instrument Sans Semi Bold" pitchFamily="34" charset="-122"/>
                <a:cs typeface="Instrument Sans Semi Bold" pitchFamily="34" charset="-120"/>
              </a:rPr>
              <a:t>La formazione liturgica efficace</a:t>
            </a:r>
            <a:endParaRPr lang="en-US" sz="3900" dirty="0"/>
          </a:p>
        </p:txBody>
      </p:sp>
      <p:sp>
        <p:nvSpPr>
          <p:cNvPr id="3" name="Text 1"/>
          <p:cNvSpPr/>
          <p:nvPr/>
        </p:nvSpPr>
        <p:spPr>
          <a:xfrm>
            <a:off x="793790" y="2907863"/>
            <a:ext cx="13042821" cy="635079"/>
          </a:xfrm>
          <a:prstGeom prst="rect">
            <a:avLst/>
          </a:prstGeom>
          <a:noFill/>
          <a:ln/>
        </p:spPr>
        <p:txBody>
          <a:bodyPr wrap="square" lIns="0" tIns="0" rIns="0" bIns="0" rtlCol="0" anchor="t"/>
          <a:lstStyle/>
          <a:p>
            <a:pPr marL="0" indent="0" algn="l">
              <a:lnSpc>
                <a:spcPts val="2500"/>
              </a:lnSpc>
              <a:buNone/>
            </a:pPr>
            <a:r>
              <a:rPr lang="en-US" dirty="0">
                <a:solidFill>
                  <a:srgbClr val="CFD0D8"/>
                </a:solidFill>
                <a:latin typeface="Instrument Sans Medium" pitchFamily="34" charset="0"/>
                <a:ea typeface="Instrument Sans Medium" pitchFamily="34" charset="-122"/>
                <a:cs typeface="Instrument Sans Medium" pitchFamily="34" charset="-120"/>
              </a:rPr>
              <a:t>Secondo il Papa, la formazione liturgica non sarà efficace a partire da lunghe spiegazioni o discorsi, ma piuttosto dalle azioni e dai gesti, dall'incanto di chi saprà accompagnarli con narrazioni aperte.</a:t>
            </a:r>
            <a:endParaRPr lang="en-US" dirty="0"/>
          </a:p>
        </p:txBody>
      </p:sp>
      <p:pic>
        <p:nvPicPr>
          <p:cNvPr id="4" name="Image 0" descr="preencoded.png"/>
          <p:cNvPicPr>
            <a:picLocks noChangeAspect="1"/>
          </p:cNvPicPr>
          <p:nvPr/>
        </p:nvPicPr>
        <p:blipFill>
          <a:blip r:embed="rId3"/>
          <a:stretch>
            <a:fillRect/>
          </a:stretch>
        </p:blipFill>
        <p:spPr>
          <a:xfrm>
            <a:off x="793790" y="3766185"/>
            <a:ext cx="4347567" cy="793790"/>
          </a:xfrm>
          <a:prstGeom prst="rect">
            <a:avLst/>
          </a:prstGeom>
        </p:spPr>
      </p:pic>
      <p:sp>
        <p:nvSpPr>
          <p:cNvPr id="5" name="Text 2"/>
          <p:cNvSpPr/>
          <p:nvPr/>
        </p:nvSpPr>
        <p:spPr>
          <a:xfrm>
            <a:off x="992148" y="4758333"/>
            <a:ext cx="2480905" cy="310158"/>
          </a:xfrm>
          <a:prstGeom prst="rect">
            <a:avLst/>
          </a:prstGeom>
          <a:noFill/>
          <a:ln/>
        </p:spPr>
        <p:txBody>
          <a:bodyPr wrap="none" lIns="0" tIns="0" rIns="0" bIns="0" rtlCol="0" anchor="t"/>
          <a:lstStyle/>
          <a:p>
            <a:pPr marL="0" indent="0" algn="l">
              <a:lnSpc>
                <a:spcPts val="2400"/>
              </a:lnSpc>
              <a:buNone/>
            </a:pPr>
            <a:r>
              <a:rPr lang="en-US" sz="2400" dirty="0">
                <a:solidFill>
                  <a:srgbClr val="CFD0D8"/>
                </a:solidFill>
                <a:latin typeface="Instrument Sans Semi Bold" pitchFamily="34" charset="0"/>
                <a:ea typeface="Instrument Sans Semi Bold" pitchFamily="34" charset="-122"/>
                <a:cs typeface="Instrument Sans Semi Bold" pitchFamily="34" charset="-120"/>
              </a:rPr>
              <a:t>Gesti</a:t>
            </a:r>
            <a:endParaRPr lang="en-US" sz="2400" dirty="0"/>
          </a:p>
        </p:txBody>
      </p:sp>
      <p:sp>
        <p:nvSpPr>
          <p:cNvPr id="6" name="Text 3"/>
          <p:cNvSpPr/>
          <p:nvPr/>
        </p:nvSpPr>
        <p:spPr>
          <a:xfrm>
            <a:off x="992148" y="5187553"/>
            <a:ext cx="3950851" cy="952619"/>
          </a:xfrm>
          <a:prstGeom prst="rect">
            <a:avLst/>
          </a:prstGeom>
          <a:noFill/>
          <a:ln/>
        </p:spPr>
        <p:txBody>
          <a:bodyPr wrap="square" lIns="0" tIns="0" rIns="0" bIns="0" rtlCol="0" anchor="t"/>
          <a:lstStyle/>
          <a:p>
            <a:pPr marL="0" indent="0" algn="l">
              <a:lnSpc>
                <a:spcPts val="2500"/>
              </a:lnSpc>
              <a:buNone/>
            </a:pPr>
            <a:r>
              <a:rPr lang="en-US" sz="1550" dirty="0">
                <a:solidFill>
                  <a:srgbClr val="CFD0D8"/>
                </a:solidFill>
                <a:latin typeface="Instrument Sans Medium" pitchFamily="34" charset="0"/>
                <a:ea typeface="Instrument Sans Medium" pitchFamily="34" charset="-122"/>
                <a:cs typeface="Instrument Sans Medium" pitchFamily="34" charset="-120"/>
              </a:rPr>
              <a:t>Non servono troppi discorsi. Occorre essere piccoli sia nel consegnare sia nel ricevere il gesto.</a:t>
            </a:r>
            <a:endParaRPr lang="en-US" sz="1550" dirty="0"/>
          </a:p>
        </p:txBody>
      </p:sp>
      <p:pic>
        <p:nvPicPr>
          <p:cNvPr id="7" name="Image 1" descr="preencoded.png"/>
          <p:cNvPicPr>
            <a:picLocks noChangeAspect="1"/>
          </p:cNvPicPr>
          <p:nvPr/>
        </p:nvPicPr>
        <p:blipFill>
          <a:blip r:embed="rId4"/>
          <a:stretch>
            <a:fillRect/>
          </a:stretch>
        </p:blipFill>
        <p:spPr>
          <a:xfrm>
            <a:off x="5141357" y="3766185"/>
            <a:ext cx="4347567" cy="793790"/>
          </a:xfrm>
          <a:prstGeom prst="rect">
            <a:avLst/>
          </a:prstGeom>
        </p:spPr>
      </p:pic>
      <p:sp>
        <p:nvSpPr>
          <p:cNvPr id="8" name="Text 4"/>
          <p:cNvSpPr/>
          <p:nvPr/>
        </p:nvSpPr>
        <p:spPr>
          <a:xfrm>
            <a:off x="5339715" y="4758333"/>
            <a:ext cx="2480905" cy="310158"/>
          </a:xfrm>
          <a:prstGeom prst="rect">
            <a:avLst/>
          </a:prstGeom>
          <a:noFill/>
          <a:ln/>
        </p:spPr>
        <p:txBody>
          <a:bodyPr wrap="none" lIns="0" tIns="0" rIns="0" bIns="0" rtlCol="0" anchor="t"/>
          <a:lstStyle/>
          <a:p>
            <a:pPr marL="0" indent="0" algn="l">
              <a:lnSpc>
                <a:spcPts val="2400"/>
              </a:lnSpc>
              <a:buNone/>
            </a:pPr>
            <a:r>
              <a:rPr lang="en-US" sz="2400" dirty="0" err="1">
                <a:solidFill>
                  <a:srgbClr val="CFD0D8"/>
                </a:solidFill>
                <a:latin typeface="Instrument Sans Semi Bold" pitchFamily="34" charset="0"/>
              </a:rPr>
              <a:t>Incanto</a:t>
            </a:r>
            <a:endParaRPr lang="en-US" sz="2400" dirty="0"/>
          </a:p>
        </p:txBody>
      </p:sp>
      <p:sp>
        <p:nvSpPr>
          <p:cNvPr id="9" name="Text 5"/>
          <p:cNvSpPr/>
          <p:nvPr/>
        </p:nvSpPr>
        <p:spPr>
          <a:xfrm>
            <a:off x="5339715" y="5187553"/>
            <a:ext cx="3950851" cy="635079"/>
          </a:xfrm>
          <a:prstGeom prst="rect">
            <a:avLst/>
          </a:prstGeom>
          <a:noFill/>
          <a:ln/>
        </p:spPr>
        <p:txBody>
          <a:bodyPr wrap="square" lIns="0" tIns="0" rIns="0" bIns="0" rtlCol="0" anchor="t"/>
          <a:lstStyle/>
          <a:p>
            <a:pPr marL="0" indent="0" algn="l">
              <a:lnSpc>
                <a:spcPts val="2500"/>
              </a:lnSpc>
              <a:buNone/>
            </a:pPr>
            <a:r>
              <a:rPr lang="en-US" sz="1550" dirty="0">
                <a:solidFill>
                  <a:schemeClr val="bg1"/>
                </a:solidFill>
              </a:rPr>
              <a:t>(</a:t>
            </a:r>
            <a:r>
              <a:rPr lang="en-US" sz="1550" dirty="0" err="1">
                <a:solidFill>
                  <a:schemeClr val="bg1"/>
                </a:solidFill>
              </a:rPr>
              <a:t>essere</a:t>
            </a:r>
            <a:r>
              <a:rPr lang="en-US" sz="1550" dirty="0">
                <a:solidFill>
                  <a:schemeClr val="bg1"/>
                </a:solidFill>
              </a:rPr>
              <a:t> </a:t>
            </a:r>
            <a:r>
              <a:rPr lang="en-US" sz="1550" dirty="0" err="1">
                <a:solidFill>
                  <a:schemeClr val="bg1"/>
                </a:solidFill>
              </a:rPr>
              <a:t>piccoli</a:t>
            </a:r>
            <a:r>
              <a:rPr lang="en-US" sz="1550" dirty="0">
                <a:solidFill>
                  <a:schemeClr val="bg1"/>
                </a:solidFill>
              </a:rPr>
              <a:t>)</a:t>
            </a:r>
          </a:p>
        </p:txBody>
      </p:sp>
      <p:pic>
        <p:nvPicPr>
          <p:cNvPr id="10" name="Image 2" descr="preencoded.png"/>
          <p:cNvPicPr>
            <a:picLocks noChangeAspect="1"/>
          </p:cNvPicPr>
          <p:nvPr/>
        </p:nvPicPr>
        <p:blipFill>
          <a:blip r:embed="rId5"/>
          <a:stretch>
            <a:fillRect/>
          </a:stretch>
        </p:blipFill>
        <p:spPr>
          <a:xfrm>
            <a:off x="9488924" y="3766185"/>
            <a:ext cx="4347567" cy="793790"/>
          </a:xfrm>
          <a:prstGeom prst="rect">
            <a:avLst/>
          </a:prstGeom>
        </p:spPr>
      </p:pic>
      <p:sp>
        <p:nvSpPr>
          <p:cNvPr id="11" name="Text 6"/>
          <p:cNvSpPr/>
          <p:nvPr/>
        </p:nvSpPr>
        <p:spPr>
          <a:xfrm>
            <a:off x="9687282" y="4758333"/>
            <a:ext cx="2480905" cy="310158"/>
          </a:xfrm>
          <a:prstGeom prst="rect">
            <a:avLst/>
          </a:prstGeom>
          <a:noFill/>
          <a:ln/>
        </p:spPr>
        <p:txBody>
          <a:bodyPr wrap="none" lIns="0" tIns="0" rIns="0" bIns="0" rtlCol="0" anchor="t"/>
          <a:lstStyle/>
          <a:p>
            <a:pPr marL="0" indent="0" algn="l">
              <a:lnSpc>
                <a:spcPts val="2400"/>
              </a:lnSpc>
              <a:buNone/>
            </a:pPr>
            <a:r>
              <a:rPr lang="en-US" sz="2400" dirty="0">
                <a:solidFill>
                  <a:srgbClr val="CFD0D8"/>
                </a:solidFill>
                <a:latin typeface="Instrument Sans Semi Bold" pitchFamily="34" charset="0"/>
                <a:ea typeface="Instrument Sans Semi Bold" pitchFamily="34" charset="-122"/>
                <a:cs typeface="Instrument Sans Semi Bold" pitchFamily="34" charset="-120"/>
              </a:rPr>
              <a:t>Spirito</a:t>
            </a:r>
            <a:endParaRPr lang="en-US" sz="2400" dirty="0"/>
          </a:p>
        </p:txBody>
      </p:sp>
      <p:sp>
        <p:nvSpPr>
          <p:cNvPr id="12" name="Text 7"/>
          <p:cNvSpPr/>
          <p:nvPr/>
        </p:nvSpPr>
        <p:spPr>
          <a:xfrm>
            <a:off x="9687282" y="5187553"/>
            <a:ext cx="3950851" cy="635079"/>
          </a:xfrm>
          <a:prstGeom prst="rect">
            <a:avLst/>
          </a:prstGeom>
          <a:noFill/>
          <a:ln/>
        </p:spPr>
        <p:txBody>
          <a:bodyPr wrap="square" lIns="0" tIns="0" rIns="0" bIns="0" rtlCol="0" anchor="t"/>
          <a:lstStyle/>
          <a:p>
            <a:pPr marL="0" indent="0" algn="l">
              <a:lnSpc>
                <a:spcPts val="2500"/>
              </a:lnSpc>
              <a:buNone/>
            </a:pPr>
            <a:r>
              <a:rPr lang="en-US" sz="1550" dirty="0">
                <a:solidFill>
                  <a:srgbClr val="CFD0D8"/>
                </a:solidFill>
                <a:latin typeface="Instrument Sans Medium" pitchFamily="34" charset="0"/>
                <a:ea typeface="Instrument Sans Medium" pitchFamily="34" charset="-122"/>
                <a:cs typeface="Instrument Sans Medium" pitchFamily="34" charset="-120"/>
              </a:rPr>
              <a:t>Il resto è opera dello Spirito. Così siamo iniziati al linguaggio simbolico.</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3" name="Text 0"/>
          <p:cNvSpPr/>
          <p:nvPr/>
        </p:nvSpPr>
        <p:spPr>
          <a:xfrm>
            <a:off x="6280190" y="1708428"/>
            <a:ext cx="7556421" cy="2480786"/>
          </a:xfrm>
          <a:prstGeom prst="rect">
            <a:avLst/>
          </a:prstGeom>
          <a:noFill/>
          <a:ln/>
        </p:spPr>
        <p:txBody>
          <a:bodyPr wrap="square" lIns="0" tIns="0" rIns="0" bIns="0" rtlCol="0" anchor="t"/>
          <a:lstStyle/>
          <a:p>
            <a:pPr marL="0" indent="0" algn="l">
              <a:lnSpc>
                <a:spcPts val="9750"/>
              </a:lnSpc>
              <a:buNone/>
            </a:pPr>
            <a:r>
              <a:rPr lang="en-US" sz="7800" dirty="0">
                <a:solidFill>
                  <a:srgbClr val="CBCCCE"/>
                </a:solidFill>
                <a:latin typeface="Instrument Sans Semi Bold" pitchFamily="34" charset="0"/>
                <a:ea typeface="Instrument Sans Semi Bold" pitchFamily="34" charset="-122"/>
                <a:cs typeface="Instrument Sans Semi Bold" pitchFamily="34" charset="-120"/>
              </a:rPr>
              <a:t>Rimanere piccoli</a:t>
            </a:r>
            <a:endParaRPr lang="en-US" sz="7800" dirty="0"/>
          </a:p>
        </p:txBody>
      </p:sp>
      <p:sp>
        <p:nvSpPr>
          <p:cNvPr id="4" name="Text 1"/>
          <p:cNvSpPr/>
          <p:nvPr/>
        </p:nvSpPr>
        <p:spPr>
          <a:xfrm>
            <a:off x="6280190" y="4486870"/>
            <a:ext cx="7556421" cy="635079"/>
          </a:xfrm>
          <a:prstGeom prst="rect">
            <a:avLst/>
          </a:prstGeom>
          <a:noFill/>
          <a:ln/>
        </p:spPr>
        <p:txBody>
          <a:bodyPr wrap="square" lIns="0" tIns="0" rIns="0" bIns="0" rtlCol="0" anchor="t"/>
          <a:lstStyle/>
          <a:p>
            <a:pPr marL="0" indent="0" algn="l">
              <a:lnSpc>
                <a:spcPts val="2500"/>
              </a:lnSpc>
              <a:buNone/>
            </a:pPr>
            <a:r>
              <a:rPr lang="en-US" dirty="0">
                <a:solidFill>
                  <a:srgbClr val="CFD0D8"/>
                </a:solidFill>
                <a:latin typeface="Instrument Sans Medium" pitchFamily="34" charset="0"/>
                <a:ea typeface="Instrument Sans Medium" pitchFamily="34" charset="-122"/>
                <a:cs typeface="Instrument Sans Medium" pitchFamily="34" charset="-120"/>
              </a:rPr>
              <a:t>«Da quel momento quel gesto, la sua forza simbolica, ci appartiene. </a:t>
            </a:r>
          </a:p>
          <a:p>
            <a:pPr marL="0" indent="0" algn="l">
              <a:lnSpc>
                <a:spcPts val="2500"/>
              </a:lnSpc>
              <a:buNone/>
            </a:pPr>
            <a:r>
              <a:rPr lang="en-US" dirty="0">
                <a:solidFill>
                  <a:srgbClr val="CFD0D8"/>
                </a:solidFill>
                <a:latin typeface="Instrument Sans Medium" pitchFamily="34" charset="0"/>
                <a:ea typeface="Instrument Sans Medium" pitchFamily="34" charset="-122"/>
                <a:cs typeface="Instrument Sans Medium" pitchFamily="34" charset="-120"/>
              </a:rPr>
              <a:t>O meglio: noi apparteniamo a quel gesto, ci dà forma, siamo da esso formati.</a:t>
            </a:r>
            <a:endParaRPr lang="en-US" dirty="0"/>
          </a:p>
        </p:txBody>
      </p:sp>
      <p:sp>
        <p:nvSpPr>
          <p:cNvPr id="5" name="Text 2"/>
          <p:cNvSpPr/>
          <p:nvPr/>
        </p:nvSpPr>
        <p:spPr>
          <a:xfrm>
            <a:off x="6280190" y="5486043"/>
            <a:ext cx="7556421" cy="635079"/>
          </a:xfrm>
          <a:prstGeom prst="rect">
            <a:avLst/>
          </a:prstGeom>
          <a:noFill/>
          <a:ln/>
        </p:spPr>
        <p:txBody>
          <a:bodyPr wrap="square" lIns="0" tIns="0" rIns="0" bIns="0" rtlCol="0" anchor="t"/>
          <a:lstStyle/>
          <a:p>
            <a:pPr marL="0" indent="0" algn="l">
              <a:lnSpc>
                <a:spcPts val="2500"/>
              </a:lnSpc>
              <a:buNone/>
            </a:pPr>
            <a:r>
              <a:rPr lang="en-US" dirty="0">
                <a:solidFill>
                  <a:srgbClr val="CFD0D8"/>
                </a:solidFill>
                <a:latin typeface="Instrument Sans Medium" pitchFamily="34" charset="0"/>
                <a:ea typeface="Instrument Sans Medium" pitchFamily="34" charset="-122"/>
                <a:cs typeface="Instrument Sans Medium" pitchFamily="34" charset="-120"/>
              </a:rPr>
              <a:t>Non è necessario aver compreso tutto di quel gesto. Crescendo potremo avere più mezzi per comprendere, ma sempre a condizione di </a:t>
            </a:r>
            <a:r>
              <a:rPr lang="en-US" dirty="0">
                <a:solidFill>
                  <a:srgbClr val="D5D5D8"/>
                </a:solidFill>
                <a:latin typeface="Instrument Sans Medium" pitchFamily="34" charset="0"/>
                <a:ea typeface="Instrument Sans Medium" pitchFamily="34" charset="-122"/>
                <a:cs typeface="Instrument Sans Medium" pitchFamily="34" charset="-120"/>
              </a:rPr>
              <a:t>rimanere piccoli</a:t>
            </a:r>
            <a:r>
              <a:rPr lang="en-US" dirty="0">
                <a:solidFill>
                  <a:srgbClr val="CFD0D8"/>
                </a:solidFill>
                <a:latin typeface="Instrument Sans Medium" pitchFamily="34" charset="0"/>
                <a:ea typeface="Instrument Sans Medium" pitchFamily="34" charset="-122"/>
                <a:cs typeface="Instrument Sans Medium" pitchFamily="34" charset="-120"/>
              </a:rPr>
              <a:t>.</a:t>
            </a:r>
            <a:endParaRPr lang="en-US" dirty="0"/>
          </a:p>
        </p:txBody>
      </p:sp>
      <p:sp>
        <p:nvSpPr>
          <p:cNvPr id="6" name="Text 3"/>
          <p:cNvSpPr/>
          <p:nvPr/>
        </p:nvSpPr>
        <p:spPr>
          <a:xfrm>
            <a:off x="6280190" y="6521052"/>
            <a:ext cx="7556421" cy="317540"/>
          </a:xfrm>
          <a:prstGeom prst="rect">
            <a:avLst/>
          </a:prstGeom>
          <a:noFill/>
          <a:ln/>
        </p:spPr>
        <p:txBody>
          <a:bodyPr wrap="none" lIns="0" tIns="0" rIns="0" bIns="0" rtlCol="0" anchor="t"/>
          <a:lstStyle/>
          <a:p>
            <a:pPr marL="0" indent="0" algn="l">
              <a:lnSpc>
                <a:spcPts val="2500"/>
              </a:lnSpc>
              <a:buNone/>
            </a:pPr>
            <a:r>
              <a:rPr lang="en-US" dirty="0">
                <a:solidFill>
                  <a:srgbClr val="CFD0D8"/>
                </a:solidFill>
                <a:latin typeface="Instrument Sans Medium" pitchFamily="34" charset="0"/>
                <a:ea typeface="Instrument Sans Medium" pitchFamily="34" charset="-122"/>
                <a:cs typeface="Instrument Sans Medium" pitchFamily="34" charset="-120"/>
              </a:rPr>
              <a:t>Di questa ricchezza non possiamo farci </a:t>
            </a:r>
            <a:r>
              <a:rPr lang="en-US" dirty="0" err="1">
                <a:solidFill>
                  <a:srgbClr val="CFD0D8"/>
                </a:solidFill>
                <a:latin typeface="Instrument Sans Medium" pitchFamily="34" charset="0"/>
                <a:ea typeface="Instrument Sans Medium" pitchFamily="34" charset="-122"/>
                <a:cs typeface="Instrument Sans Medium" pitchFamily="34" charset="-120"/>
              </a:rPr>
              <a:t>derubare</a:t>
            </a:r>
            <a:r>
              <a:rPr lang="en-US" dirty="0">
                <a:solidFill>
                  <a:srgbClr val="CFD0D8"/>
                </a:solidFill>
                <a:latin typeface="Instrument Sans Medium" pitchFamily="34" charset="0"/>
                <a:ea typeface="Instrument Sans Medium" pitchFamily="34" charset="-122"/>
                <a:cs typeface="Instrument Sans Medium" pitchFamily="34" charset="-120"/>
              </a:rPr>
              <a:t>». (DD 47)</a:t>
            </a:r>
            <a:endParaRPr lang="en-US" dirty="0"/>
          </a:p>
        </p:txBody>
      </p:sp>
      <p:pic>
        <p:nvPicPr>
          <p:cNvPr id="7" name="Immagine 6">
            <a:extLst>
              <a:ext uri="{FF2B5EF4-FFF2-40B4-BE49-F238E27FC236}">
                <a16:creationId xmlns:a16="http://schemas.microsoft.com/office/drawing/2014/main" id="{05992C23-CB49-C313-C7C3-2A52049FBC22}"/>
              </a:ext>
            </a:extLst>
          </p:cNvPr>
          <p:cNvPicPr>
            <a:picLocks noChangeAspect="1"/>
          </p:cNvPicPr>
          <p:nvPr/>
        </p:nvPicPr>
        <p:blipFill>
          <a:blip r:embed="rId3"/>
          <a:stretch>
            <a:fillRect/>
          </a:stretch>
        </p:blipFill>
        <p:spPr>
          <a:xfrm>
            <a:off x="1191802" y="1120722"/>
            <a:ext cx="3390472" cy="577921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343</TotalTime>
  <Words>1515</Words>
  <Application>Microsoft Office PowerPoint</Application>
  <PresentationFormat>Personalizzato</PresentationFormat>
  <Paragraphs>124</Paragraphs>
  <Slides>18</Slides>
  <Notes>15</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18</vt:i4>
      </vt:variant>
    </vt:vector>
  </HeadingPairs>
  <TitlesOfParts>
    <vt:vector size="23" baseType="lpstr">
      <vt:lpstr>Instrument Sans Medium</vt:lpstr>
      <vt:lpstr>Arial</vt:lpstr>
      <vt:lpstr>Instrument Sans Light</vt:lpstr>
      <vt:lpstr>Instrument Sans Semi Bold</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Don Francesco Vanotti</dc:creator>
  <cp:lastModifiedBy>Silvia Mancini</cp:lastModifiedBy>
  <cp:revision>16</cp:revision>
  <dcterms:created xsi:type="dcterms:W3CDTF">2025-10-23T15:30:54Z</dcterms:created>
  <dcterms:modified xsi:type="dcterms:W3CDTF">2025-11-14T18:32:25Z</dcterms:modified>
</cp:coreProperties>
</file>