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6" r:id="rId4"/>
  </p:sldMasterIdLst>
  <p:notesMasterIdLst>
    <p:notesMasterId r:id="rId34"/>
  </p:notesMasterIdLst>
  <p:handoutMasterIdLst>
    <p:handoutMasterId r:id="rId35"/>
  </p:handoutMasterIdLst>
  <p:sldIdLst>
    <p:sldId id="256" r:id="rId5"/>
    <p:sldId id="257" r:id="rId6"/>
    <p:sldId id="748" r:id="rId7"/>
    <p:sldId id="759" r:id="rId8"/>
    <p:sldId id="762" r:id="rId9"/>
    <p:sldId id="763" r:id="rId10"/>
    <p:sldId id="764" r:id="rId11"/>
    <p:sldId id="765" r:id="rId12"/>
    <p:sldId id="388" r:id="rId13"/>
    <p:sldId id="358" r:id="rId14"/>
    <p:sldId id="367" r:id="rId15"/>
    <p:sldId id="368" r:id="rId16"/>
    <p:sldId id="389" r:id="rId17"/>
    <p:sldId id="387" r:id="rId18"/>
    <p:sldId id="383" r:id="rId19"/>
    <p:sldId id="384" r:id="rId20"/>
    <p:sldId id="369" r:id="rId21"/>
    <p:sldId id="370" r:id="rId22"/>
    <p:sldId id="372" r:id="rId23"/>
    <p:sldId id="371" r:id="rId24"/>
    <p:sldId id="373" r:id="rId25"/>
    <p:sldId id="268" r:id="rId26"/>
    <p:sldId id="260" r:id="rId27"/>
    <p:sldId id="766" r:id="rId28"/>
    <p:sldId id="767" r:id="rId29"/>
    <p:sldId id="768" r:id="rId30"/>
    <p:sldId id="769" r:id="rId31"/>
    <p:sldId id="771" r:id="rId32"/>
    <p:sldId id="770" r:id="rId33"/>
  </p:sldIdLst>
  <p:sldSz cx="12192000" cy="6858000"/>
  <p:notesSz cx="6858000" cy="9144000"/>
  <p:defaultTextStyle>
    <a:defPPr rtl="0"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660"/>
  </p:normalViewPr>
  <p:slideViewPr>
    <p:cSldViewPr snapToGrid="0">
      <p:cViewPr varScale="1">
        <p:scale>
          <a:sx n="70" d="100"/>
          <a:sy n="70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299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AC2390-CC28-8F43-9DF6-DE734B2A0EB8}" type="doc">
      <dgm:prSet loTypeId="urn:microsoft.com/office/officeart/2005/8/layout/radial6" loCatId="cycle" qsTypeId="urn:microsoft.com/office/officeart/2005/8/quickstyle/3D1" qsCatId="3D" csTypeId="urn:microsoft.com/office/officeart/2005/8/colors/accent1_2#1" csCatId="accent1" phldr="1"/>
      <dgm:spPr/>
      <dgm:t>
        <a:bodyPr/>
        <a:lstStyle/>
        <a:p>
          <a:endParaRPr lang="it-IT"/>
        </a:p>
      </dgm:t>
    </dgm:pt>
    <dgm:pt modelId="{13890625-4A4A-4845-94D1-5816600B9095}">
      <dgm:prSet phldrT="[Testo]"/>
      <dgm:spPr/>
      <dgm:t>
        <a:bodyPr/>
        <a:lstStyle/>
        <a:p>
          <a:r>
            <a:rPr lang="it-IT" dirty="0"/>
            <a:t>CRISTO, UOMO NUOVO</a:t>
          </a:r>
        </a:p>
      </dgm:t>
    </dgm:pt>
    <dgm:pt modelId="{4B7879AE-2759-9049-A355-C300CC608844}" type="parTrans" cxnId="{42CE8C61-05BB-E14C-827C-956D2C440A4A}">
      <dgm:prSet/>
      <dgm:spPr/>
      <dgm:t>
        <a:bodyPr/>
        <a:lstStyle/>
        <a:p>
          <a:endParaRPr lang="it-IT"/>
        </a:p>
      </dgm:t>
    </dgm:pt>
    <dgm:pt modelId="{7CE7D714-3226-7C4A-90F2-5D3E3DE0A79C}" type="sibTrans" cxnId="{42CE8C61-05BB-E14C-827C-956D2C440A4A}">
      <dgm:prSet/>
      <dgm:spPr/>
      <dgm:t>
        <a:bodyPr/>
        <a:lstStyle/>
        <a:p>
          <a:endParaRPr lang="it-IT"/>
        </a:p>
      </dgm:t>
    </dgm:pt>
    <dgm:pt modelId="{2A6AF213-7593-E045-8B14-975C3114AAF3}">
      <dgm:prSet phldrT="[Testo]" custT="1"/>
      <dgm:spPr>
        <a:solidFill>
          <a:srgbClr val="3366FF"/>
        </a:solidFill>
      </dgm:spPr>
      <dgm:t>
        <a:bodyPr/>
        <a:lstStyle/>
        <a:p>
          <a:r>
            <a:rPr lang="it-IT" sz="3200" dirty="0"/>
            <a:t>PAROLA</a:t>
          </a:r>
        </a:p>
      </dgm:t>
    </dgm:pt>
    <dgm:pt modelId="{43BB3664-DC97-794D-8177-AA3FCF4FCC5B}" type="parTrans" cxnId="{5F59AB8C-AECE-7240-B77A-02802073819A}">
      <dgm:prSet/>
      <dgm:spPr/>
      <dgm:t>
        <a:bodyPr/>
        <a:lstStyle/>
        <a:p>
          <a:endParaRPr lang="it-IT"/>
        </a:p>
      </dgm:t>
    </dgm:pt>
    <dgm:pt modelId="{80D1566A-3E24-B744-B3DF-D5F324C5C7C0}" type="sibTrans" cxnId="{5F59AB8C-AECE-7240-B77A-02802073819A}">
      <dgm:prSet/>
      <dgm:spPr/>
      <dgm:t>
        <a:bodyPr/>
        <a:lstStyle/>
        <a:p>
          <a:endParaRPr lang="it-IT"/>
        </a:p>
      </dgm:t>
    </dgm:pt>
    <dgm:pt modelId="{9B6CAB44-0496-6040-8A88-9400BEC57DF3}">
      <dgm:prSet phldrT="[Testo]"/>
      <dgm:spPr>
        <a:solidFill>
          <a:srgbClr val="FF6600"/>
        </a:solidFill>
      </dgm:spPr>
      <dgm:t>
        <a:bodyPr/>
        <a:lstStyle/>
        <a:p>
          <a:r>
            <a:rPr lang="it-IT" dirty="0"/>
            <a:t>CELEBRAZIONE</a:t>
          </a:r>
        </a:p>
      </dgm:t>
    </dgm:pt>
    <dgm:pt modelId="{98D8D199-E92B-5E40-A961-05777F5C176C}" type="parTrans" cxnId="{106997C9-226F-9346-9D2C-875CA5486EE3}">
      <dgm:prSet/>
      <dgm:spPr/>
      <dgm:t>
        <a:bodyPr/>
        <a:lstStyle/>
        <a:p>
          <a:endParaRPr lang="it-IT"/>
        </a:p>
      </dgm:t>
    </dgm:pt>
    <dgm:pt modelId="{E2A10518-C808-404C-B51C-1D86C6440179}" type="sibTrans" cxnId="{106997C9-226F-9346-9D2C-875CA5486EE3}">
      <dgm:prSet/>
      <dgm:spPr/>
      <dgm:t>
        <a:bodyPr/>
        <a:lstStyle/>
        <a:p>
          <a:endParaRPr lang="it-IT"/>
        </a:p>
      </dgm:t>
    </dgm:pt>
    <dgm:pt modelId="{1EC0DA12-02A1-4046-ABCA-215D9163AF49}">
      <dgm:prSet phldrT="[Testo]" custT="1"/>
      <dgm:spPr>
        <a:solidFill>
          <a:srgbClr val="008000"/>
        </a:solidFill>
      </dgm:spPr>
      <dgm:t>
        <a:bodyPr/>
        <a:lstStyle/>
        <a:p>
          <a:r>
            <a:rPr lang="it-IT" sz="4000" dirty="0"/>
            <a:t>VITA</a:t>
          </a:r>
        </a:p>
      </dgm:t>
    </dgm:pt>
    <dgm:pt modelId="{FF3F031B-90A1-C14D-8848-2DCE8605B5A2}" type="parTrans" cxnId="{0E14C2F0-97CD-DB4E-8AE2-5F5C516B7BFF}">
      <dgm:prSet/>
      <dgm:spPr/>
      <dgm:t>
        <a:bodyPr/>
        <a:lstStyle/>
        <a:p>
          <a:endParaRPr lang="it-IT"/>
        </a:p>
      </dgm:t>
    </dgm:pt>
    <dgm:pt modelId="{1FC4B543-8EC2-DE4D-B808-903431BD725F}" type="sibTrans" cxnId="{0E14C2F0-97CD-DB4E-8AE2-5F5C516B7BFF}">
      <dgm:prSet/>
      <dgm:spPr/>
      <dgm:t>
        <a:bodyPr/>
        <a:lstStyle/>
        <a:p>
          <a:endParaRPr lang="it-IT"/>
        </a:p>
      </dgm:t>
    </dgm:pt>
    <dgm:pt modelId="{792E57A1-B8B7-4F4F-82F9-D7E8DF235A56}">
      <dgm:prSet phldrT="[Testo]" custT="1"/>
      <dgm:spPr>
        <a:solidFill>
          <a:srgbClr val="800000"/>
        </a:solidFill>
      </dgm:spPr>
      <dgm:t>
        <a:bodyPr/>
        <a:lstStyle/>
        <a:p>
          <a:r>
            <a:rPr lang="it-IT" sz="2000" dirty="0"/>
            <a:t>COMUNITA</a:t>
          </a:r>
          <a:r>
            <a:rPr lang="it-IT" sz="700" dirty="0"/>
            <a:t>’</a:t>
          </a:r>
        </a:p>
      </dgm:t>
    </dgm:pt>
    <dgm:pt modelId="{EDD3F4D5-05DC-434C-8A7B-5A8D0E2827E6}" type="parTrans" cxnId="{A3A9D623-23E5-A34F-9B06-367E919924BA}">
      <dgm:prSet/>
      <dgm:spPr/>
      <dgm:t>
        <a:bodyPr/>
        <a:lstStyle/>
        <a:p>
          <a:endParaRPr lang="it-IT"/>
        </a:p>
      </dgm:t>
    </dgm:pt>
    <dgm:pt modelId="{41B4F565-9D4D-E744-BE82-51FB4BE9FC7C}" type="sibTrans" cxnId="{A3A9D623-23E5-A34F-9B06-367E919924BA}">
      <dgm:prSet/>
      <dgm:spPr/>
      <dgm:t>
        <a:bodyPr/>
        <a:lstStyle/>
        <a:p>
          <a:endParaRPr lang="it-IT"/>
        </a:p>
      </dgm:t>
    </dgm:pt>
    <dgm:pt modelId="{B9DE5BCC-9EF4-CE47-9B02-C03000A6AAB2}" type="pres">
      <dgm:prSet presAssocID="{07AC2390-CC28-8F43-9DF6-DE734B2A0EB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7F20001-2F33-B24C-94CB-15AD27B32071}" type="pres">
      <dgm:prSet presAssocID="{13890625-4A4A-4845-94D1-5816600B9095}" presName="centerShape" presStyleLbl="node0" presStyleIdx="0" presStyleCnt="1"/>
      <dgm:spPr/>
    </dgm:pt>
    <dgm:pt modelId="{0AE817FC-3575-F040-AE08-5FAC62CE757A}" type="pres">
      <dgm:prSet presAssocID="{2A6AF213-7593-E045-8B14-975C3114AAF3}" presName="node" presStyleLbl="node1" presStyleIdx="0" presStyleCnt="4" custScaleX="295208">
        <dgm:presLayoutVars>
          <dgm:bulletEnabled val="1"/>
        </dgm:presLayoutVars>
      </dgm:prSet>
      <dgm:spPr/>
    </dgm:pt>
    <dgm:pt modelId="{E8985CCE-FC1B-AD44-8263-C1DE185538FB}" type="pres">
      <dgm:prSet presAssocID="{2A6AF213-7593-E045-8B14-975C3114AAF3}" presName="dummy" presStyleCnt="0"/>
      <dgm:spPr/>
    </dgm:pt>
    <dgm:pt modelId="{6FE1074E-B4AA-CA4B-87CF-B915768FBB61}" type="pres">
      <dgm:prSet presAssocID="{80D1566A-3E24-B744-B3DF-D5F324C5C7C0}" presName="sibTrans" presStyleLbl="sibTrans2D1" presStyleIdx="0" presStyleCnt="4"/>
      <dgm:spPr/>
    </dgm:pt>
    <dgm:pt modelId="{FC823BC6-3B9B-8146-833A-C1E172DE8D9D}" type="pres">
      <dgm:prSet presAssocID="{9B6CAB44-0496-6040-8A88-9400BEC57DF3}" presName="node" presStyleLbl="node1" presStyleIdx="1" presStyleCnt="4" custScaleX="204956" custRadScaleRad="141011">
        <dgm:presLayoutVars>
          <dgm:bulletEnabled val="1"/>
        </dgm:presLayoutVars>
      </dgm:prSet>
      <dgm:spPr/>
    </dgm:pt>
    <dgm:pt modelId="{9D0C2558-3B05-434D-9407-72A9DB4F233B}" type="pres">
      <dgm:prSet presAssocID="{9B6CAB44-0496-6040-8A88-9400BEC57DF3}" presName="dummy" presStyleCnt="0"/>
      <dgm:spPr/>
    </dgm:pt>
    <dgm:pt modelId="{BB80D958-A033-C242-8F7C-459F5C54F0ED}" type="pres">
      <dgm:prSet presAssocID="{E2A10518-C808-404C-B51C-1D86C6440179}" presName="sibTrans" presStyleLbl="sibTrans2D1" presStyleIdx="1" presStyleCnt="4" custLinFactNeighborX="0" custLinFactNeighborY="0"/>
      <dgm:spPr/>
    </dgm:pt>
    <dgm:pt modelId="{62966D1F-BD7A-3549-A6C0-0093711B17FF}" type="pres">
      <dgm:prSet presAssocID="{1EC0DA12-02A1-4046-ABCA-215D9163AF49}" presName="node" presStyleLbl="node1" presStyleIdx="2" presStyleCnt="4" custScaleX="325464">
        <dgm:presLayoutVars>
          <dgm:bulletEnabled val="1"/>
        </dgm:presLayoutVars>
      </dgm:prSet>
      <dgm:spPr/>
    </dgm:pt>
    <dgm:pt modelId="{195E182B-D8BF-1740-AD34-E4590686B0FC}" type="pres">
      <dgm:prSet presAssocID="{1EC0DA12-02A1-4046-ABCA-215D9163AF49}" presName="dummy" presStyleCnt="0"/>
      <dgm:spPr/>
    </dgm:pt>
    <dgm:pt modelId="{483B024E-AE18-5446-B45E-D1BF982D2879}" type="pres">
      <dgm:prSet presAssocID="{1FC4B543-8EC2-DE4D-B808-903431BD725F}" presName="sibTrans" presStyleLbl="sibTrans2D1" presStyleIdx="2" presStyleCnt="4"/>
      <dgm:spPr/>
    </dgm:pt>
    <dgm:pt modelId="{747583A1-2D48-A74A-9C36-56AEB9411670}" type="pres">
      <dgm:prSet presAssocID="{792E57A1-B8B7-4F4F-82F9-D7E8DF235A56}" presName="node" presStyleLbl="node1" presStyleIdx="3" presStyleCnt="4" custScaleX="185906" custRadScaleRad="142153">
        <dgm:presLayoutVars>
          <dgm:bulletEnabled val="1"/>
        </dgm:presLayoutVars>
      </dgm:prSet>
      <dgm:spPr/>
    </dgm:pt>
    <dgm:pt modelId="{2F1F349F-BD50-9943-9471-320658CA07D8}" type="pres">
      <dgm:prSet presAssocID="{792E57A1-B8B7-4F4F-82F9-D7E8DF235A56}" presName="dummy" presStyleCnt="0"/>
      <dgm:spPr/>
    </dgm:pt>
    <dgm:pt modelId="{F541CBF9-883B-3248-8B82-5BBC31140509}" type="pres">
      <dgm:prSet presAssocID="{41B4F565-9D4D-E744-BE82-51FB4BE9FC7C}" presName="sibTrans" presStyleLbl="sibTrans2D1" presStyleIdx="3" presStyleCnt="4"/>
      <dgm:spPr/>
    </dgm:pt>
  </dgm:ptLst>
  <dgm:cxnLst>
    <dgm:cxn modelId="{9128CD15-CC91-4F7F-AF2A-ABE23CE0B72B}" type="presOf" srcId="{792E57A1-B8B7-4F4F-82F9-D7E8DF235A56}" destId="{747583A1-2D48-A74A-9C36-56AEB9411670}" srcOrd="0" destOrd="0" presId="urn:microsoft.com/office/officeart/2005/8/layout/radial6"/>
    <dgm:cxn modelId="{A3A9D623-23E5-A34F-9B06-367E919924BA}" srcId="{13890625-4A4A-4845-94D1-5816600B9095}" destId="{792E57A1-B8B7-4F4F-82F9-D7E8DF235A56}" srcOrd="3" destOrd="0" parTransId="{EDD3F4D5-05DC-434C-8A7B-5A8D0E2827E6}" sibTransId="{41B4F565-9D4D-E744-BE82-51FB4BE9FC7C}"/>
    <dgm:cxn modelId="{394B3434-4B4B-4175-8563-A351B2AC6026}" type="presOf" srcId="{07AC2390-CC28-8F43-9DF6-DE734B2A0EB8}" destId="{B9DE5BCC-9EF4-CE47-9B02-C03000A6AAB2}" srcOrd="0" destOrd="0" presId="urn:microsoft.com/office/officeart/2005/8/layout/radial6"/>
    <dgm:cxn modelId="{1F987C5D-5536-4508-9A9C-5F3D05B34CBC}" type="presOf" srcId="{9B6CAB44-0496-6040-8A88-9400BEC57DF3}" destId="{FC823BC6-3B9B-8146-833A-C1E172DE8D9D}" srcOrd="0" destOrd="0" presId="urn:microsoft.com/office/officeart/2005/8/layout/radial6"/>
    <dgm:cxn modelId="{42CE8C61-05BB-E14C-827C-956D2C440A4A}" srcId="{07AC2390-CC28-8F43-9DF6-DE734B2A0EB8}" destId="{13890625-4A4A-4845-94D1-5816600B9095}" srcOrd="0" destOrd="0" parTransId="{4B7879AE-2759-9049-A355-C300CC608844}" sibTransId="{7CE7D714-3226-7C4A-90F2-5D3E3DE0A79C}"/>
    <dgm:cxn modelId="{B6828A8A-4FBF-4F84-B01A-ED889875A9DD}" type="presOf" srcId="{80D1566A-3E24-B744-B3DF-D5F324C5C7C0}" destId="{6FE1074E-B4AA-CA4B-87CF-B915768FBB61}" srcOrd="0" destOrd="0" presId="urn:microsoft.com/office/officeart/2005/8/layout/radial6"/>
    <dgm:cxn modelId="{5F59AB8C-AECE-7240-B77A-02802073819A}" srcId="{13890625-4A4A-4845-94D1-5816600B9095}" destId="{2A6AF213-7593-E045-8B14-975C3114AAF3}" srcOrd="0" destOrd="0" parTransId="{43BB3664-DC97-794D-8177-AA3FCF4FCC5B}" sibTransId="{80D1566A-3E24-B744-B3DF-D5F324C5C7C0}"/>
    <dgm:cxn modelId="{EC04C099-7E22-4F85-8A5A-7EED5AD933B9}" type="presOf" srcId="{41B4F565-9D4D-E744-BE82-51FB4BE9FC7C}" destId="{F541CBF9-883B-3248-8B82-5BBC31140509}" srcOrd="0" destOrd="0" presId="urn:microsoft.com/office/officeart/2005/8/layout/radial6"/>
    <dgm:cxn modelId="{339AF9A4-EFB7-4777-9F78-D307941B3FE6}" type="presOf" srcId="{E2A10518-C808-404C-B51C-1D86C6440179}" destId="{BB80D958-A033-C242-8F7C-459F5C54F0ED}" srcOrd="0" destOrd="0" presId="urn:microsoft.com/office/officeart/2005/8/layout/radial6"/>
    <dgm:cxn modelId="{05B725C5-5A3C-444B-8E1F-FC32844FB637}" type="presOf" srcId="{1EC0DA12-02A1-4046-ABCA-215D9163AF49}" destId="{62966D1F-BD7A-3549-A6C0-0093711B17FF}" srcOrd="0" destOrd="0" presId="urn:microsoft.com/office/officeart/2005/8/layout/radial6"/>
    <dgm:cxn modelId="{106997C9-226F-9346-9D2C-875CA5486EE3}" srcId="{13890625-4A4A-4845-94D1-5816600B9095}" destId="{9B6CAB44-0496-6040-8A88-9400BEC57DF3}" srcOrd="1" destOrd="0" parTransId="{98D8D199-E92B-5E40-A961-05777F5C176C}" sibTransId="{E2A10518-C808-404C-B51C-1D86C6440179}"/>
    <dgm:cxn modelId="{AC5EC1D3-8A03-4BB7-9E80-4A931DED546C}" type="presOf" srcId="{13890625-4A4A-4845-94D1-5816600B9095}" destId="{C7F20001-2F33-B24C-94CB-15AD27B32071}" srcOrd="0" destOrd="0" presId="urn:microsoft.com/office/officeart/2005/8/layout/radial6"/>
    <dgm:cxn modelId="{BB3C77E2-B68B-43A5-A6E9-A10723101E2B}" type="presOf" srcId="{1FC4B543-8EC2-DE4D-B808-903431BD725F}" destId="{483B024E-AE18-5446-B45E-D1BF982D2879}" srcOrd="0" destOrd="0" presId="urn:microsoft.com/office/officeart/2005/8/layout/radial6"/>
    <dgm:cxn modelId="{547ECBEF-D0ED-4C5A-9915-6437362504D2}" type="presOf" srcId="{2A6AF213-7593-E045-8B14-975C3114AAF3}" destId="{0AE817FC-3575-F040-AE08-5FAC62CE757A}" srcOrd="0" destOrd="0" presId="urn:microsoft.com/office/officeart/2005/8/layout/radial6"/>
    <dgm:cxn modelId="{0E14C2F0-97CD-DB4E-8AE2-5F5C516B7BFF}" srcId="{13890625-4A4A-4845-94D1-5816600B9095}" destId="{1EC0DA12-02A1-4046-ABCA-215D9163AF49}" srcOrd="2" destOrd="0" parTransId="{FF3F031B-90A1-C14D-8848-2DCE8605B5A2}" sibTransId="{1FC4B543-8EC2-DE4D-B808-903431BD725F}"/>
    <dgm:cxn modelId="{AFF2E168-2907-4C0F-AF1D-F1B0B951DB5D}" type="presParOf" srcId="{B9DE5BCC-9EF4-CE47-9B02-C03000A6AAB2}" destId="{C7F20001-2F33-B24C-94CB-15AD27B32071}" srcOrd="0" destOrd="0" presId="urn:microsoft.com/office/officeart/2005/8/layout/radial6"/>
    <dgm:cxn modelId="{D358180B-5805-4004-8DFF-46ED490E34E7}" type="presParOf" srcId="{B9DE5BCC-9EF4-CE47-9B02-C03000A6AAB2}" destId="{0AE817FC-3575-F040-AE08-5FAC62CE757A}" srcOrd="1" destOrd="0" presId="urn:microsoft.com/office/officeart/2005/8/layout/radial6"/>
    <dgm:cxn modelId="{D31DA5A0-E166-4900-A648-E4F76007E156}" type="presParOf" srcId="{B9DE5BCC-9EF4-CE47-9B02-C03000A6AAB2}" destId="{E8985CCE-FC1B-AD44-8263-C1DE185538FB}" srcOrd="2" destOrd="0" presId="urn:microsoft.com/office/officeart/2005/8/layout/radial6"/>
    <dgm:cxn modelId="{958B735D-C110-49AC-AEDD-F28B90199362}" type="presParOf" srcId="{B9DE5BCC-9EF4-CE47-9B02-C03000A6AAB2}" destId="{6FE1074E-B4AA-CA4B-87CF-B915768FBB61}" srcOrd="3" destOrd="0" presId="urn:microsoft.com/office/officeart/2005/8/layout/radial6"/>
    <dgm:cxn modelId="{83DB1C53-8126-4F19-9A6B-CD3B4D0F5008}" type="presParOf" srcId="{B9DE5BCC-9EF4-CE47-9B02-C03000A6AAB2}" destId="{FC823BC6-3B9B-8146-833A-C1E172DE8D9D}" srcOrd="4" destOrd="0" presId="urn:microsoft.com/office/officeart/2005/8/layout/radial6"/>
    <dgm:cxn modelId="{0B696CDF-F8B1-40A7-B530-DB2276E40DD8}" type="presParOf" srcId="{B9DE5BCC-9EF4-CE47-9B02-C03000A6AAB2}" destId="{9D0C2558-3B05-434D-9407-72A9DB4F233B}" srcOrd="5" destOrd="0" presId="urn:microsoft.com/office/officeart/2005/8/layout/radial6"/>
    <dgm:cxn modelId="{A739F416-D8FA-4223-9512-695573CD13B8}" type="presParOf" srcId="{B9DE5BCC-9EF4-CE47-9B02-C03000A6AAB2}" destId="{BB80D958-A033-C242-8F7C-459F5C54F0ED}" srcOrd="6" destOrd="0" presId="urn:microsoft.com/office/officeart/2005/8/layout/radial6"/>
    <dgm:cxn modelId="{52482D38-4BBC-477E-BAC8-32BD3B15B0DC}" type="presParOf" srcId="{B9DE5BCC-9EF4-CE47-9B02-C03000A6AAB2}" destId="{62966D1F-BD7A-3549-A6C0-0093711B17FF}" srcOrd="7" destOrd="0" presId="urn:microsoft.com/office/officeart/2005/8/layout/radial6"/>
    <dgm:cxn modelId="{CF1935EB-7419-4166-AA00-BB3B79743CFE}" type="presParOf" srcId="{B9DE5BCC-9EF4-CE47-9B02-C03000A6AAB2}" destId="{195E182B-D8BF-1740-AD34-E4590686B0FC}" srcOrd="8" destOrd="0" presId="urn:microsoft.com/office/officeart/2005/8/layout/radial6"/>
    <dgm:cxn modelId="{582777C7-1B02-4C6F-AE6D-AC2FC25F3182}" type="presParOf" srcId="{B9DE5BCC-9EF4-CE47-9B02-C03000A6AAB2}" destId="{483B024E-AE18-5446-B45E-D1BF982D2879}" srcOrd="9" destOrd="0" presId="urn:microsoft.com/office/officeart/2005/8/layout/radial6"/>
    <dgm:cxn modelId="{2D6E4362-60F3-400E-AF19-35EB71792616}" type="presParOf" srcId="{B9DE5BCC-9EF4-CE47-9B02-C03000A6AAB2}" destId="{747583A1-2D48-A74A-9C36-56AEB9411670}" srcOrd="10" destOrd="0" presId="urn:microsoft.com/office/officeart/2005/8/layout/radial6"/>
    <dgm:cxn modelId="{A77491E8-449D-48D7-96EB-461F968F22A4}" type="presParOf" srcId="{B9DE5BCC-9EF4-CE47-9B02-C03000A6AAB2}" destId="{2F1F349F-BD50-9943-9471-320658CA07D8}" srcOrd="11" destOrd="0" presId="urn:microsoft.com/office/officeart/2005/8/layout/radial6"/>
    <dgm:cxn modelId="{3F290073-D2B3-4F2E-8EEA-6CA0F5C1D24E}" type="presParOf" srcId="{B9DE5BCC-9EF4-CE47-9B02-C03000A6AAB2}" destId="{F541CBF9-883B-3248-8B82-5BBC31140509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41CBF9-883B-3248-8B82-5BBC31140509}">
      <dsp:nvSpPr>
        <dsp:cNvPr id="0" name=""/>
        <dsp:cNvSpPr/>
      </dsp:nvSpPr>
      <dsp:spPr>
        <a:xfrm>
          <a:off x="1162743" y="399471"/>
          <a:ext cx="3869941" cy="3869941"/>
        </a:xfrm>
        <a:prstGeom prst="blockArc">
          <a:avLst>
            <a:gd name="adj1" fmla="val 10471830"/>
            <a:gd name="adj2" fmla="val 17713154"/>
            <a:gd name="adj3" fmla="val 463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3B024E-AE18-5446-B45E-D1BF982D2879}">
      <dsp:nvSpPr>
        <dsp:cNvPr id="0" name=""/>
        <dsp:cNvSpPr/>
      </dsp:nvSpPr>
      <dsp:spPr>
        <a:xfrm>
          <a:off x="1162743" y="759787"/>
          <a:ext cx="3869941" cy="3869941"/>
        </a:xfrm>
        <a:prstGeom prst="blockArc">
          <a:avLst>
            <a:gd name="adj1" fmla="val 3886846"/>
            <a:gd name="adj2" fmla="val 11128170"/>
            <a:gd name="adj3" fmla="val 463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80D958-A033-C242-8F7C-459F5C54F0ED}">
      <dsp:nvSpPr>
        <dsp:cNvPr id="0" name=""/>
        <dsp:cNvSpPr/>
      </dsp:nvSpPr>
      <dsp:spPr>
        <a:xfrm>
          <a:off x="2750879" y="749344"/>
          <a:ext cx="3869941" cy="3869941"/>
        </a:xfrm>
        <a:prstGeom prst="blockArc">
          <a:avLst>
            <a:gd name="adj1" fmla="val 21290905"/>
            <a:gd name="adj2" fmla="val 6867946"/>
            <a:gd name="adj3" fmla="val 463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E1074E-B4AA-CA4B-87CF-B915768FBB61}">
      <dsp:nvSpPr>
        <dsp:cNvPr id="0" name=""/>
        <dsp:cNvSpPr/>
      </dsp:nvSpPr>
      <dsp:spPr>
        <a:xfrm>
          <a:off x="2750879" y="409914"/>
          <a:ext cx="3869941" cy="3869941"/>
        </a:xfrm>
        <a:prstGeom prst="blockArc">
          <a:avLst>
            <a:gd name="adj1" fmla="val 14732054"/>
            <a:gd name="adj2" fmla="val 309095"/>
            <a:gd name="adj3" fmla="val 463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F20001-2F33-B24C-94CB-15AD27B32071}">
      <dsp:nvSpPr>
        <dsp:cNvPr id="0" name=""/>
        <dsp:cNvSpPr/>
      </dsp:nvSpPr>
      <dsp:spPr>
        <a:xfrm>
          <a:off x="3013067" y="1624607"/>
          <a:ext cx="1779984" cy="17799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/>
            <a:t>CRISTO, UOMO NUOVO</a:t>
          </a:r>
        </a:p>
      </dsp:txBody>
      <dsp:txXfrm>
        <a:off x="3273740" y="1885280"/>
        <a:ext cx="1258638" cy="1258638"/>
      </dsp:txXfrm>
    </dsp:sp>
    <dsp:sp modelId="{0AE817FC-3575-F040-AE08-5FAC62CE757A}">
      <dsp:nvSpPr>
        <dsp:cNvPr id="0" name=""/>
        <dsp:cNvSpPr/>
      </dsp:nvSpPr>
      <dsp:spPr>
        <a:xfrm>
          <a:off x="2063930" y="1490"/>
          <a:ext cx="3678259" cy="1245989"/>
        </a:xfrm>
        <a:prstGeom prst="ellipse">
          <a:avLst/>
        </a:prstGeom>
        <a:solidFill>
          <a:srgbClr val="3366FF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/>
            <a:t>PAROLA</a:t>
          </a:r>
        </a:p>
      </dsp:txBody>
      <dsp:txXfrm>
        <a:off x="2602599" y="183961"/>
        <a:ext cx="2600921" cy="881047"/>
      </dsp:txXfrm>
    </dsp:sp>
    <dsp:sp modelId="{FC823BC6-3B9B-8146-833A-C1E172DE8D9D}">
      <dsp:nvSpPr>
        <dsp:cNvPr id="0" name=""/>
        <dsp:cNvSpPr/>
      </dsp:nvSpPr>
      <dsp:spPr>
        <a:xfrm>
          <a:off x="5291465" y="1891605"/>
          <a:ext cx="2553729" cy="1245989"/>
        </a:xfrm>
        <a:prstGeom prst="ellipse">
          <a:avLst/>
        </a:prstGeom>
        <a:solidFill>
          <a:srgbClr val="FF660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CELEBRAZIONE</a:t>
          </a:r>
        </a:p>
      </dsp:txBody>
      <dsp:txXfrm>
        <a:off x="5665450" y="2074076"/>
        <a:ext cx="1805759" cy="881047"/>
      </dsp:txXfrm>
    </dsp:sp>
    <dsp:sp modelId="{62966D1F-BD7A-3549-A6C0-0093711B17FF}">
      <dsp:nvSpPr>
        <dsp:cNvPr id="0" name=""/>
        <dsp:cNvSpPr/>
      </dsp:nvSpPr>
      <dsp:spPr>
        <a:xfrm>
          <a:off x="1875436" y="3781720"/>
          <a:ext cx="4055245" cy="1245989"/>
        </a:xfrm>
        <a:prstGeom prst="ellipse">
          <a:avLst/>
        </a:prstGeom>
        <a:solidFill>
          <a:srgbClr val="00800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000" kern="1200" dirty="0"/>
            <a:t>VITA</a:t>
          </a:r>
        </a:p>
      </dsp:txBody>
      <dsp:txXfrm>
        <a:off x="2469313" y="3964191"/>
        <a:ext cx="2867491" cy="881047"/>
      </dsp:txXfrm>
    </dsp:sp>
    <dsp:sp modelId="{747583A1-2D48-A74A-9C36-56AEB9411670}">
      <dsp:nvSpPr>
        <dsp:cNvPr id="0" name=""/>
        <dsp:cNvSpPr/>
      </dsp:nvSpPr>
      <dsp:spPr>
        <a:xfrm>
          <a:off x="58020" y="1891605"/>
          <a:ext cx="2316368" cy="1245989"/>
        </a:xfrm>
        <a:prstGeom prst="ellipse">
          <a:avLst/>
        </a:prstGeom>
        <a:solidFill>
          <a:srgbClr val="80000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COMUNITA</a:t>
          </a:r>
          <a:r>
            <a:rPr lang="it-IT" sz="700" kern="1200" dirty="0"/>
            <a:t>’</a:t>
          </a:r>
        </a:p>
      </dsp:txBody>
      <dsp:txXfrm>
        <a:off x="397244" y="2074076"/>
        <a:ext cx="1637920" cy="8810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D85C73A2-CE90-4D89-821D-BA6D5C2A77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C8F94AC-5440-4030-9269-AC4C449582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5E03B-8ABC-4147-B0F2-E1877F689BFA}" type="datetimeFigureOut">
              <a:rPr lang="it-IT" smtClean="0"/>
              <a:t>07/10/2023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F299ACF-8C01-400C-A916-81FED1450E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B01CC99-F054-4573-B204-4F11F4563CC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A8AB6-3ABC-42EA-84CE-F871CCD031C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019288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647E2-7D11-4D80-9CDE-A228F5414DF2}" type="datetimeFigureOut">
              <a:rPr lang="it-IT" noProof="0" smtClean="0"/>
              <a:t>07/10/2023</a:t>
            </a:fld>
            <a:endParaRPr lang="it-IT" noProof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Modifica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121B63-5984-4503-BA55-E19F77EED951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537625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21B63-5984-4503-BA55-E19F77EED951}" type="slidenum">
              <a:rPr lang="it-IT" noProof="0" smtClean="0"/>
              <a:t>1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484379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21B63-5984-4503-BA55-E19F77EED951}" type="slidenum">
              <a:rPr lang="it-IT" noProof="0" smtClean="0"/>
              <a:t>2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949739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egnaposto immagine diapositiva 1">
            <a:extLst>
              <a:ext uri="{FF2B5EF4-FFF2-40B4-BE49-F238E27FC236}">
                <a16:creationId xmlns:a16="http://schemas.microsoft.com/office/drawing/2014/main" id="{1F630CC1-BF75-151C-0E9A-50CD39746C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Segnaposto note 2">
            <a:extLst>
              <a:ext uri="{FF2B5EF4-FFF2-40B4-BE49-F238E27FC236}">
                <a16:creationId xmlns:a16="http://schemas.microsoft.com/office/drawing/2014/main" id="{6A341F27-C15A-F994-FA03-8E1B9EDFDA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41988" name="Segnaposto numero diapositiva 3">
            <a:extLst>
              <a:ext uri="{FF2B5EF4-FFF2-40B4-BE49-F238E27FC236}">
                <a16:creationId xmlns:a16="http://schemas.microsoft.com/office/drawing/2014/main" id="{F67CE3C6-FAC3-3E96-EDA0-91796537A6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C91B1ED7-B5C4-4CAF-BA81-4F47BF24ECBE}" type="slidenum">
              <a:rPr lang="it-IT" altLang="it-IT" sz="1200">
                <a:latin typeface="Calibri" panose="020F0502020204030204" pitchFamily="34" charset="0"/>
              </a:rPr>
              <a:pPr eaLnBrk="1" hangingPunct="1"/>
              <a:t>11</a:t>
            </a:fld>
            <a:endParaRPr lang="it-IT" altLang="it-IT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21B63-5984-4503-BA55-E19F77EED951}" type="slidenum">
              <a:rPr lang="it-IT" noProof="0" smtClean="0"/>
              <a:t>23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239515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rtlCol="0"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 rtlCol="0"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86AA6FA9-1478-4016-A861-0395FD8F1658}" type="datetime1">
              <a:rPr lang="it-IT" noProof="0" smtClean="0"/>
              <a:t>07/10/2023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
              </a:t>
            </a:r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 dirty="0"/>
          </a:p>
        </p:txBody>
      </p:sp>
      <p:cxnSp>
        <p:nvCxnSpPr>
          <p:cNvPr id="8" name="Connettore diritto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78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BE93F5-ED13-4880-9B18-A232B49AD397}" type="datetime1">
              <a:rPr lang="it-IT" noProof="0" smtClean="0"/>
              <a:t>07/10/2023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
              </a:t>
            </a:r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3552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889A3C-6F25-4547-92C1-EF0220FED4F0}" type="datetime1">
              <a:rPr lang="it-IT" noProof="0" smtClean="0"/>
              <a:t>07/10/2023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
              </a:t>
            </a:r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994763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EAAD3C-2F13-4001-A18F-1A5856BBF0F6}" type="datetime1">
              <a:rPr lang="it-IT" noProof="0" smtClean="0"/>
              <a:t>07/10/2023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
              </a:t>
            </a:r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72039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rtlCol="0"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1709928" y="4154520"/>
            <a:ext cx="8769096" cy="136380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Modificare gli stili del testo dello schema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C51DA1-6941-4464-99AB-F42CD224249A}" type="datetime1">
              <a:rPr lang="it-IT" noProof="0" smtClean="0"/>
              <a:t>07/10/2023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
              </a:t>
            </a:r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 dirty="0"/>
          </a:p>
        </p:txBody>
      </p:sp>
      <p:cxnSp>
        <p:nvCxnSpPr>
          <p:cNvPr id="7" name="Connettore diritto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360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6CF2AF-39CB-4CB9-A1A3-4F1018990797}" type="datetime1">
              <a:rPr lang="it-IT" noProof="0" smtClean="0"/>
              <a:t>07/10/2023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
              </a:t>
            </a:r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81670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1143000" y="2001511"/>
            <a:ext cx="475488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Modificare gli stili del testo dello schema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6269173" y="1999032"/>
            <a:ext cx="475488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Modificare gli stili del testo dello schema</a:t>
            </a:r>
            <a:endParaRPr lang="it-IT" noProof="0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5A5B3B-52CA-4F53-A4D4-68E192ACEEEA}" type="datetime1">
              <a:rPr lang="it-IT" noProof="0" smtClean="0"/>
              <a:t>07/10/2023</a:t>
            </a:fld>
            <a:endParaRPr lang="it-IT" noProof="0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
              </a:t>
            </a:r>
            <a:endParaRPr lang="it-IT" noProof="0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96335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9965B65-049C-427A-A289-7F96A8975918}" type="datetime1">
              <a:rPr lang="it-IT" noProof="0" smtClean="0"/>
              <a:t>07/10/2023</a:t>
            </a:fld>
            <a:endParaRPr lang="it-IT" noProof="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
              </a:t>
            </a:r>
            <a:endParaRPr lang="it-IT" noProof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005428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6ECC3F-D779-463B-9F03-C74EF074F246}" type="datetime1">
              <a:rPr lang="it-IT" noProof="0" smtClean="0"/>
              <a:t>07/10/2023</a:t>
            </a:fld>
            <a:endParaRPr lang="it-IT" noProof="0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
              </a:t>
            </a:r>
            <a:endParaRPr lang="it-IT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98825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F0DB09-B4AE-47B6-8541-87D0203852DA}" type="datetime1">
              <a:rPr lang="it-IT" noProof="0" smtClean="0"/>
              <a:t>07/10/2023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
              </a:t>
            </a:r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58383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rtlCol="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8475236-F220-4CA4-958C-40A6ED4C2E73}" type="datetime1">
              <a:rPr lang="it-IT" noProof="0" smtClean="0"/>
              <a:t>07/10/2023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
              </a:t>
            </a:r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4084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fld id="{E3261300-6DFD-4671-8F19-B83A410BC6AE}" type="datetime1">
              <a:rPr lang="it-IT" noProof="0" smtClean="0"/>
              <a:t>07/10/2023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 noProof="0"/>
              <a:t>
              </a:t>
            </a:r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fld id="{6D22F896-40B5-4ADD-8801-0D06FADFA095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02258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0.xml"/><Relationship Id="rId1" Type="http://schemas.openxmlformats.org/officeDocument/2006/relationships/video" Target="https://www.youtube.com/embed/3XA0bB79oGc?feature=oembed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Rectangle 8200">
            <a:extLst>
              <a:ext uri="{FF2B5EF4-FFF2-40B4-BE49-F238E27FC236}">
                <a16:creationId xmlns:a16="http://schemas.microsoft.com/office/drawing/2014/main" id="{E7818327-9D44-4214-BEC7-F7463A8BD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pic>
        <p:nvPicPr>
          <p:cNvPr id="8196" name="Picture 4" descr="Cosa significa sognare il primo amore | DonnaD">
            <a:extLst>
              <a:ext uri="{FF2B5EF4-FFF2-40B4-BE49-F238E27FC236}">
                <a16:creationId xmlns:a16="http://schemas.microsoft.com/office/drawing/2014/main" id="{30F61FA6-6882-1761-A1F9-2395502F19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53" b="29969"/>
          <a:stretch/>
        </p:blipFill>
        <p:spPr bwMode="auto">
          <a:xfrm>
            <a:off x="20" y="3809"/>
            <a:ext cx="121919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203" name="Straight Connector 8202">
            <a:extLst>
              <a:ext uri="{FF2B5EF4-FFF2-40B4-BE49-F238E27FC236}">
                <a16:creationId xmlns:a16="http://schemas.microsoft.com/office/drawing/2014/main" id="{F896B7D9-8894-4E5C-8DCF-35BECF8D3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050E78D6-F072-48E7-8270-20EFBDD26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1374958"/>
            <a:ext cx="9966960" cy="2926080"/>
          </a:xfrm>
        </p:spPr>
        <p:txBody>
          <a:bodyPr rtlCol="0">
            <a:normAutofit fontScale="90000"/>
          </a:bodyPr>
          <a:lstStyle/>
          <a:p>
            <a:pPr rtl="0"/>
            <a:r>
              <a:rPr lang="it-IT" sz="6700" cap="none" dirty="0"/>
              <a:t>IL CATECHISTA, </a:t>
            </a:r>
            <a:br>
              <a:rPr lang="it-IT" sz="6700" cap="none" dirty="0"/>
            </a:br>
            <a:r>
              <a:rPr lang="it-IT" sz="6700" cap="none" dirty="0"/>
              <a:t>NARRATORE </a:t>
            </a:r>
            <a:br>
              <a:rPr lang="it-IT" sz="6700" cap="none" dirty="0"/>
            </a:br>
            <a:r>
              <a:rPr lang="it-IT" sz="6700" cap="none" dirty="0"/>
              <a:t>DI UN INCONTRO</a:t>
            </a:r>
            <a:br>
              <a:rPr lang="it-IT" sz="6700" cap="none" dirty="0"/>
            </a:br>
            <a:r>
              <a:rPr lang="it-IT" sz="4000" cap="none" dirty="0"/>
              <a:t>«Perché la vostra gioia sia piena» </a:t>
            </a:r>
            <a:r>
              <a:rPr lang="it-IT" sz="4000" b="0" cap="none" dirty="0"/>
              <a:t>(</a:t>
            </a:r>
            <a:r>
              <a:rPr lang="it-IT" sz="4000" b="0" cap="none" dirty="0" err="1"/>
              <a:t>Gv</a:t>
            </a:r>
            <a:r>
              <a:rPr lang="it-IT" sz="4000" b="0" cap="none" dirty="0"/>
              <a:t> 15,11)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FC7BD98-5486-489C-BAA0-A69CEFF69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5271715"/>
            <a:ext cx="8767860" cy="1388165"/>
          </a:xfrm>
        </p:spPr>
        <p:txBody>
          <a:bodyPr rtlCol="0">
            <a:normAutofit/>
          </a:bodyPr>
          <a:lstStyle/>
          <a:p>
            <a:pPr rtl="0"/>
            <a:endParaRPr lang="it-IT" dirty="0"/>
          </a:p>
          <a:p>
            <a:pPr rtl="0"/>
            <a:r>
              <a:rPr lang="it-IT" dirty="0"/>
              <a:t>Convegno catechisti diocesi di Arezzo</a:t>
            </a:r>
          </a:p>
          <a:p>
            <a:pPr rtl="0"/>
            <a:r>
              <a:rPr lang="it-IT" dirty="0"/>
              <a:t>Domenica 8 ottobre 2023</a:t>
            </a:r>
          </a:p>
          <a:p>
            <a:pPr rt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34050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ma 15">
            <a:extLst>
              <a:ext uri="{FF2B5EF4-FFF2-40B4-BE49-F238E27FC236}">
                <a16:creationId xmlns:a16="http://schemas.microsoft.com/office/drawing/2014/main" id="{F5C99702-88B6-C06B-BD36-B955E79714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4461133"/>
              </p:ext>
            </p:extLst>
          </p:nvPr>
        </p:nvGraphicFramePr>
        <p:xfrm>
          <a:off x="2231065" y="914400"/>
          <a:ext cx="7924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tangolo 29">
            <a:extLst>
              <a:ext uri="{FF2B5EF4-FFF2-40B4-BE49-F238E27FC236}">
                <a16:creationId xmlns:a16="http://schemas.microsoft.com/office/drawing/2014/main" id="{388A7E5D-D6B2-15E2-C41C-0322DB770227}"/>
              </a:ext>
            </a:extLst>
          </p:cNvPr>
          <p:cNvSpPr/>
          <p:nvPr/>
        </p:nvSpPr>
        <p:spPr>
          <a:xfrm>
            <a:off x="2590800" y="1828800"/>
            <a:ext cx="7315200" cy="533400"/>
          </a:xfrm>
          <a:prstGeom prst="rect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FFFFFF"/>
              </a:solidFill>
              <a:ea typeface="ＭＳ Ｐゴシック" pitchFamily="-109" charset="-128"/>
            </a:endParaRP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B2B4B55E-D0FF-EA39-B053-A14558661866}"/>
              </a:ext>
            </a:extLst>
          </p:cNvPr>
          <p:cNvSpPr/>
          <p:nvPr/>
        </p:nvSpPr>
        <p:spPr>
          <a:xfrm>
            <a:off x="2590800" y="2743200"/>
            <a:ext cx="7315200" cy="533400"/>
          </a:xfrm>
          <a:prstGeom prst="rect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FFFFFF"/>
              </a:solidFill>
              <a:ea typeface="ＭＳ Ｐゴシック" pitchFamily="-109" charset="-128"/>
            </a:endParaRP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7BFB3690-C7B9-2DA6-D22A-E4BAA38D3659}"/>
              </a:ext>
            </a:extLst>
          </p:cNvPr>
          <p:cNvSpPr/>
          <p:nvPr/>
        </p:nvSpPr>
        <p:spPr>
          <a:xfrm>
            <a:off x="2438400" y="3733800"/>
            <a:ext cx="7315200" cy="533400"/>
          </a:xfrm>
          <a:prstGeom prst="rect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FFFFFF"/>
              </a:solidFill>
              <a:ea typeface="ＭＳ Ｐゴシック" pitchFamily="-109" charset="-128"/>
            </a:endParaRP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50D7074A-CD87-F3C2-BFA5-F330D197E955}"/>
              </a:ext>
            </a:extLst>
          </p:cNvPr>
          <p:cNvSpPr/>
          <p:nvPr/>
        </p:nvSpPr>
        <p:spPr>
          <a:xfrm>
            <a:off x="2667000" y="4648200"/>
            <a:ext cx="7315200" cy="457200"/>
          </a:xfrm>
          <a:prstGeom prst="rect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FFFFFF"/>
              </a:solidFill>
              <a:ea typeface="ＭＳ Ｐゴシック" pitchFamily="-109" charset="-128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9DAD2072-F5CD-2412-CD93-F926690F1C24}"/>
              </a:ext>
            </a:extLst>
          </p:cNvPr>
          <p:cNvSpPr/>
          <p:nvPr/>
        </p:nvSpPr>
        <p:spPr>
          <a:xfrm>
            <a:off x="1905000" y="5410200"/>
            <a:ext cx="8305800" cy="1066800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FFFFFF"/>
              </a:solidFill>
              <a:ea typeface="ＭＳ Ｐゴシック" pitchFamily="-109" charset="-128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434B589B-BC68-1829-43EE-8CBC34A58CE8}"/>
              </a:ext>
            </a:extLst>
          </p:cNvPr>
          <p:cNvSpPr/>
          <p:nvPr/>
        </p:nvSpPr>
        <p:spPr>
          <a:xfrm>
            <a:off x="2133600" y="1419226"/>
            <a:ext cx="838200" cy="3990975"/>
          </a:xfrm>
          <a:prstGeom prst="rect">
            <a:avLst/>
          </a:prstGeom>
          <a:solidFill>
            <a:srgbClr val="3366FF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FFFFFF"/>
              </a:solidFill>
              <a:ea typeface="ＭＳ Ｐゴシック" pitchFamily="-109" charset="-128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2A5BE2B4-6871-1C4B-EAF3-C390105C25A2}"/>
              </a:ext>
            </a:extLst>
          </p:cNvPr>
          <p:cNvSpPr/>
          <p:nvPr/>
        </p:nvSpPr>
        <p:spPr>
          <a:xfrm>
            <a:off x="3886200" y="1419226"/>
            <a:ext cx="838200" cy="3990975"/>
          </a:xfrm>
          <a:prstGeom prst="rect">
            <a:avLst/>
          </a:prstGeom>
          <a:solidFill>
            <a:srgbClr val="3366FF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FFFFFF"/>
              </a:solidFill>
              <a:ea typeface="ＭＳ Ｐゴシック" pitchFamily="-109" charset="-128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8427AB02-F8F6-662D-95E7-B9C03945E031}"/>
              </a:ext>
            </a:extLst>
          </p:cNvPr>
          <p:cNvSpPr/>
          <p:nvPr/>
        </p:nvSpPr>
        <p:spPr>
          <a:xfrm>
            <a:off x="9144000" y="1419226"/>
            <a:ext cx="838200" cy="3990975"/>
          </a:xfrm>
          <a:prstGeom prst="rect">
            <a:avLst/>
          </a:prstGeom>
          <a:solidFill>
            <a:srgbClr val="3366FF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FFFFFF"/>
              </a:solidFill>
              <a:ea typeface="ＭＳ Ｐゴシック" pitchFamily="-109" charset="-128"/>
            </a:endParaRPr>
          </a:p>
        </p:txBody>
      </p:sp>
      <p:sp>
        <p:nvSpPr>
          <p:cNvPr id="13" name="Triangolo isoscele 12">
            <a:extLst>
              <a:ext uri="{FF2B5EF4-FFF2-40B4-BE49-F238E27FC236}">
                <a16:creationId xmlns:a16="http://schemas.microsoft.com/office/drawing/2014/main" id="{F1F1FBB8-1249-E5F1-FC2E-81BC885917E6}"/>
              </a:ext>
            </a:extLst>
          </p:cNvPr>
          <p:cNvSpPr/>
          <p:nvPr/>
        </p:nvSpPr>
        <p:spPr>
          <a:xfrm>
            <a:off x="1905000" y="304801"/>
            <a:ext cx="8305800" cy="1114127"/>
          </a:xfrm>
          <a:prstGeom prst="triangl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algn="ctr" eaLnBrk="1" hangingPunct="1">
              <a:defRPr/>
            </a:pPr>
            <a:endParaRPr lang="it-IT">
              <a:solidFill>
                <a:srgbClr val="FFFFFF"/>
              </a:solidFill>
              <a:latin typeface="Calibri" pitchFamily="-109" charset="0"/>
            </a:endParaRPr>
          </a:p>
        </p:txBody>
      </p:sp>
      <p:sp>
        <p:nvSpPr>
          <p:cNvPr id="15" name="Striscia diagonale 14">
            <a:extLst>
              <a:ext uri="{FF2B5EF4-FFF2-40B4-BE49-F238E27FC236}">
                <a16:creationId xmlns:a16="http://schemas.microsoft.com/office/drawing/2014/main" id="{4A67652E-592A-F5DF-7287-16DB702E1BB7}"/>
              </a:ext>
            </a:extLst>
          </p:cNvPr>
          <p:cNvSpPr/>
          <p:nvPr/>
        </p:nvSpPr>
        <p:spPr>
          <a:xfrm>
            <a:off x="3124200" y="3200400"/>
            <a:ext cx="685800" cy="666690"/>
          </a:xfrm>
          <a:prstGeom prst="diagStripe">
            <a:avLst/>
          </a:prstGeom>
          <a:solidFill>
            <a:srgbClr val="3F097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algn="ctr" eaLnBrk="1" hangingPunct="1">
              <a:defRPr/>
            </a:pPr>
            <a:endParaRPr lang="it-IT">
              <a:latin typeface="Calibri" pitchFamily="-109" charset="0"/>
            </a:endParaRPr>
          </a:p>
        </p:txBody>
      </p:sp>
      <p:sp>
        <p:nvSpPr>
          <p:cNvPr id="16" name="Striscia diagonale 15">
            <a:extLst>
              <a:ext uri="{FF2B5EF4-FFF2-40B4-BE49-F238E27FC236}">
                <a16:creationId xmlns:a16="http://schemas.microsoft.com/office/drawing/2014/main" id="{FDEB68D6-D96D-FD4F-014D-07E1DA13D1DB}"/>
              </a:ext>
            </a:extLst>
          </p:cNvPr>
          <p:cNvSpPr/>
          <p:nvPr/>
        </p:nvSpPr>
        <p:spPr>
          <a:xfrm flipH="1">
            <a:off x="2971800" y="4133910"/>
            <a:ext cx="538164" cy="609600"/>
          </a:xfrm>
          <a:prstGeom prst="diagStripe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algn="ctr" eaLnBrk="1" hangingPunct="1">
              <a:defRPr/>
            </a:pPr>
            <a:endParaRPr lang="it-IT">
              <a:latin typeface="Calibri" pitchFamily="-109" charset="0"/>
            </a:endParaRPr>
          </a:p>
        </p:txBody>
      </p:sp>
      <p:sp>
        <p:nvSpPr>
          <p:cNvPr id="19475" name="CasellaDiTesto 16">
            <a:extLst>
              <a:ext uri="{FF2B5EF4-FFF2-40B4-BE49-F238E27FC236}">
                <a16:creationId xmlns:a16="http://schemas.microsoft.com/office/drawing/2014/main" id="{ABE206F8-392E-4D47-C3BE-05B6EA34A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638801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2000"/>
              </a:spcBef>
              <a:buClr>
                <a:srgbClr val="7F7F7F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262626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7F7F7F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262626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ts val="600"/>
              </a:spcBef>
              <a:buClr>
                <a:srgbClr val="7F7F7F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200" dirty="0">
                <a:solidFill>
                  <a:schemeClr val="tx1"/>
                </a:solidFill>
                <a:latin typeface="Corbel" panose="020B0503020204020204" pitchFamily="34" charset="0"/>
              </a:rPr>
              <a:t>CRISTO, UOMO NUOVO</a:t>
            </a:r>
          </a:p>
        </p:txBody>
      </p:sp>
      <p:sp>
        <p:nvSpPr>
          <p:cNvPr id="19476" name="CasellaDiTesto 18">
            <a:extLst>
              <a:ext uri="{FF2B5EF4-FFF2-40B4-BE49-F238E27FC236}">
                <a16:creationId xmlns:a16="http://schemas.microsoft.com/office/drawing/2014/main" id="{15D07110-049E-05AE-22F5-50661742D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7445" y="2454851"/>
            <a:ext cx="300037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000"/>
              </a:spcBef>
              <a:buClr>
                <a:srgbClr val="7F7F7F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262626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7F7F7F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262626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ts val="600"/>
              </a:spcBef>
              <a:buClr>
                <a:srgbClr val="7F7F7F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dirty="0">
                <a:solidFill>
                  <a:srgbClr val="FFFFFF"/>
                </a:solidFill>
                <a:latin typeface="Corbel" panose="020B0503020204020204" pitchFamily="34" charset="0"/>
              </a:rPr>
              <a:t>PAROLA</a:t>
            </a:r>
          </a:p>
        </p:txBody>
      </p:sp>
      <p:sp>
        <p:nvSpPr>
          <p:cNvPr id="19477" name="CasellaDiTesto 21">
            <a:extLst>
              <a:ext uri="{FF2B5EF4-FFF2-40B4-BE49-F238E27FC236}">
                <a16:creationId xmlns:a16="http://schemas.microsoft.com/office/drawing/2014/main" id="{A63B1F93-698E-E15A-1FC0-BE0F354ED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899" y="2752725"/>
            <a:ext cx="3000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000"/>
              </a:spcBef>
              <a:buClr>
                <a:srgbClr val="7F7F7F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262626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7F7F7F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262626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ts val="600"/>
              </a:spcBef>
              <a:buClr>
                <a:srgbClr val="7F7F7F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dirty="0">
                <a:solidFill>
                  <a:schemeClr val="bg1"/>
                </a:solidFill>
                <a:latin typeface="Corbel" panose="020B0503020204020204" pitchFamily="34" charset="0"/>
              </a:rPr>
              <a:t>VITA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5C3991AA-099B-FF95-9E37-FF9BA0870FDB}"/>
              </a:ext>
            </a:extLst>
          </p:cNvPr>
          <p:cNvSpPr/>
          <p:nvPr/>
        </p:nvSpPr>
        <p:spPr>
          <a:xfrm>
            <a:off x="7620000" y="1419226"/>
            <a:ext cx="838200" cy="3990975"/>
          </a:xfrm>
          <a:prstGeom prst="rect">
            <a:avLst/>
          </a:prstGeom>
          <a:solidFill>
            <a:srgbClr val="3366FF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FFFFFF"/>
              </a:solidFill>
              <a:ea typeface="ＭＳ Ｐゴシック" pitchFamily="-109" charset="-128"/>
            </a:endParaRPr>
          </a:p>
        </p:txBody>
      </p:sp>
      <p:sp>
        <p:nvSpPr>
          <p:cNvPr id="19479" name="CasellaDiTesto 23">
            <a:extLst>
              <a:ext uri="{FF2B5EF4-FFF2-40B4-BE49-F238E27FC236}">
                <a16:creationId xmlns:a16="http://schemas.microsoft.com/office/drawing/2014/main" id="{B513C10B-451B-D499-BBD3-FBD5E135C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9081" y="1535906"/>
            <a:ext cx="300038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000"/>
              </a:spcBef>
              <a:buClr>
                <a:srgbClr val="7F7F7F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262626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7F7F7F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262626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ts val="600"/>
              </a:spcBef>
              <a:buClr>
                <a:srgbClr val="7F7F7F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dirty="0">
                <a:solidFill>
                  <a:srgbClr val="FFFFFF"/>
                </a:solidFill>
                <a:latin typeface="Corbel" panose="020B0503020204020204" pitchFamily="34" charset="0"/>
              </a:rPr>
              <a:t>CELEBRAZIONE</a:t>
            </a:r>
          </a:p>
        </p:txBody>
      </p:sp>
      <p:sp>
        <p:nvSpPr>
          <p:cNvPr id="19480" name="CasellaDiTesto 24">
            <a:extLst>
              <a:ext uri="{FF2B5EF4-FFF2-40B4-BE49-F238E27FC236}">
                <a16:creationId xmlns:a16="http://schemas.microsoft.com/office/drawing/2014/main" id="{C213B3CB-FFF0-0B29-FF4E-77301FD7E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2139" y="2256472"/>
            <a:ext cx="30003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000"/>
              </a:spcBef>
              <a:buClr>
                <a:srgbClr val="7F7F7F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262626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7F7F7F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262626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ts val="600"/>
              </a:spcBef>
              <a:buClr>
                <a:srgbClr val="7F7F7F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dirty="0">
                <a:solidFill>
                  <a:srgbClr val="FFFFFF"/>
                </a:solidFill>
                <a:latin typeface="Corbel" panose="020B0503020204020204" pitchFamily="34" charset="0"/>
              </a:rPr>
              <a:t>COMUNITÀ</a:t>
            </a:r>
          </a:p>
        </p:txBody>
      </p:sp>
      <p:sp>
        <p:nvSpPr>
          <p:cNvPr id="19481" name="CasellaDiTesto 31">
            <a:extLst>
              <a:ext uri="{FF2B5EF4-FFF2-40B4-BE49-F238E27FC236}">
                <a16:creationId xmlns:a16="http://schemas.microsoft.com/office/drawing/2014/main" id="{604137B8-84E3-EDAF-5429-DB4EEAF4F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9637" y="4668941"/>
            <a:ext cx="289560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2000"/>
              </a:spcBef>
              <a:buClr>
                <a:srgbClr val="7F7F7F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262626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7F7F7F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262626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ts val="600"/>
              </a:spcBef>
              <a:buClr>
                <a:srgbClr val="7F7F7F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dirty="0">
                <a:solidFill>
                  <a:srgbClr val="FFFFFF"/>
                </a:solidFill>
                <a:latin typeface="Corbel" panose="020B0503020204020204" pitchFamily="34" charset="0"/>
              </a:rPr>
              <a:t>BIBLICO</a:t>
            </a:r>
          </a:p>
        </p:txBody>
      </p:sp>
      <p:sp>
        <p:nvSpPr>
          <p:cNvPr id="19482" name="CasellaDiTesto 32">
            <a:extLst>
              <a:ext uri="{FF2B5EF4-FFF2-40B4-BE49-F238E27FC236}">
                <a16:creationId xmlns:a16="http://schemas.microsoft.com/office/drawing/2014/main" id="{1E007070-63F6-E763-1BF2-36C732427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9637" y="3800475"/>
            <a:ext cx="289560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2000"/>
              </a:spcBef>
              <a:buClr>
                <a:srgbClr val="7F7F7F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262626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7F7F7F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262626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ts val="600"/>
              </a:spcBef>
              <a:buClr>
                <a:srgbClr val="7F7F7F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dirty="0">
                <a:solidFill>
                  <a:srgbClr val="FFFFFF"/>
                </a:solidFill>
                <a:latin typeface="Corbel" panose="020B0503020204020204" pitchFamily="34" charset="0"/>
              </a:rPr>
              <a:t>ESPERIENZA</a:t>
            </a:r>
          </a:p>
        </p:txBody>
      </p:sp>
      <p:sp>
        <p:nvSpPr>
          <p:cNvPr id="19483" name="CasellaDiTesto 33">
            <a:extLst>
              <a:ext uri="{FF2B5EF4-FFF2-40B4-BE49-F238E27FC236}">
                <a16:creationId xmlns:a16="http://schemas.microsoft.com/office/drawing/2014/main" id="{66E72AA5-CC16-0F74-E9B3-19F43B158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9638" y="2800350"/>
            <a:ext cx="2895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2000"/>
              </a:spcBef>
              <a:buClr>
                <a:srgbClr val="7F7F7F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262626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7F7F7F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262626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ts val="600"/>
              </a:spcBef>
              <a:buClr>
                <a:srgbClr val="7F7F7F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dirty="0">
                <a:solidFill>
                  <a:srgbClr val="FFFFFF"/>
                </a:solidFill>
                <a:latin typeface="Corbel" panose="020B0503020204020204" pitchFamily="34" charset="0"/>
              </a:rPr>
              <a:t>NARRATIVO</a:t>
            </a:r>
          </a:p>
        </p:txBody>
      </p:sp>
      <p:sp>
        <p:nvSpPr>
          <p:cNvPr id="19484" name="CasellaDiTesto 34">
            <a:extLst>
              <a:ext uri="{FF2B5EF4-FFF2-40B4-BE49-F238E27FC236}">
                <a16:creationId xmlns:a16="http://schemas.microsoft.com/office/drawing/2014/main" id="{B3C02DC4-E47A-F9A9-DCF4-9F12FC8B4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9637" y="1892521"/>
            <a:ext cx="289560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2000"/>
              </a:spcBef>
              <a:buClr>
                <a:srgbClr val="7F7F7F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262626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7F7F7F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262626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ts val="600"/>
              </a:spcBef>
              <a:buClr>
                <a:srgbClr val="7F7F7F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dirty="0">
                <a:solidFill>
                  <a:srgbClr val="FFFFFF"/>
                </a:solidFill>
                <a:latin typeface="Corbel" panose="020B0503020204020204" pitchFamily="34" charset="0"/>
              </a:rPr>
              <a:t>LITURGICO-SIMBOLICO</a:t>
            </a:r>
          </a:p>
        </p:txBody>
      </p:sp>
      <p:sp>
        <p:nvSpPr>
          <p:cNvPr id="36" name="Striscia diagonale 35">
            <a:extLst>
              <a:ext uri="{FF2B5EF4-FFF2-40B4-BE49-F238E27FC236}">
                <a16:creationId xmlns:a16="http://schemas.microsoft.com/office/drawing/2014/main" id="{D0C05994-0D57-F0BF-7310-686251AF98AB}"/>
              </a:ext>
            </a:extLst>
          </p:cNvPr>
          <p:cNvSpPr/>
          <p:nvPr/>
        </p:nvSpPr>
        <p:spPr>
          <a:xfrm>
            <a:off x="3119436" y="4743510"/>
            <a:ext cx="685800" cy="666690"/>
          </a:xfrm>
          <a:prstGeom prst="diagStripe">
            <a:avLst/>
          </a:prstGeom>
          <a:solidFill>
            <a:srgbClr val="3F097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algn="ctr" eaLnBrk="1" hangingPunct="1">
              <a:defRPr/>
            </a:pPr>
            <a:endParaRPr lang="it-IT">
              <a:latin typeface="Calibri" pitchFamily="-109" charset="0"/>
            </a:endParaRPr>
          </a:p>
        </p:txBody>
      </p:sp>
      <p:sp>
        <p:nvSpPr>
          <p:cNvPr id="37" name="Striscia diagonale 36">
            <a:extLst>
              <a:ext uri="{FF2B5EF4-FFF2-40B4-BE49-F238E27FC236}">
                <a16:creationId xmlns:a16="http://schemas.microsoft.com/office/drawing/2014/main" id="{7BC94B5A-1E0B-8D79-2B21-21FFF372495D}"/>
              </a:ext>
            </a:extLst>
          </p:cNvPr>
          <p:cNvSpPr/>
          <p:nvPr/>
        </p:nvSpPr>
        <p:spPr>
          <a:xfrm flipH="1">
            <a:off x="3119436" y="2228910"/>
            <a:ext cx="538164" cy="609600"/>
          </a:xfrm>
          <a:prstGeom prst="diagStripe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algn="ctr" eaLnBrk="1" hangingPunct="1">
              <a:defRPr/>
            </a:pPr>
            <a:endParaRPr lang="it-IT">
              <a:latin typeface="Calibri" pitchFamily="-109" charset="0"/>
            </a:endParaRPr>
          </a:p>
        </p:txBody>
      </p:sp>
      <p:sp>
        <p:nvSpPr>
          <p:cNvPr id="19491" name="CasellaDiTesto 37">
            <a:extLst>
              <a:ext uri="{FF2B5EF4-FFF2-40B4-BE49-F238E27FC236}">
                <a16:creationId xmlns:a16="http://schemas.microsoft.com/office/drawing/2014/main" id="{F268ABDE-126C-FEF7-C6FB-D3F9E66DD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608014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2000"/>
              </a:spcBef>
              <a:buClr>
                <a:srgbClr val="7F7F7F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262626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7F7F7F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262626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ts val="600"/>
              </a:spcBef>
              <a:buClr>
                <a:srgbClr val="7F7F7F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200" dirty="0">
                <a:solidFill>
                  <a:srgbClr val="FFFFFF"/>
                </a:solidFill>
                <a:latin typeface="Corbel" panose="020B0503020204020204" pitchFamily="34" charset="0"/>
              </a:rPr>
              <a:t>CHIESA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th03.deviantart.net/fs9/PRE/i/2006/062/c/b/la_creazione____by_sivi87.jpg">
            <a:extLst>
              <a:ext uri="{FF2B5EF4-FFF2-40B4-BE49-F238E27FC236}">
                <a16:creationId xmlns:a16="http://schemas.microsoft.com/office/drawing/2014/main" id="{39EA6DB3-68D4-A876-5914-3F6706F0E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419" y="2612480"/>
            <a:ext cx="4729162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ttangolo 6">
            <a:extLst>
              <a:ext uri="{FF2B5EF4-FFF2-40B4-BE49-F238E27FC236}">
                <a16:creationId xmlns:a16="http://schemas.microsoft.com/office/drawing/2014/main" id="{FC6FE534-9FB4-3C46-7098-61F592F1B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1222" y="2612480"/>
            <a:ext cx="6750893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ＭＳ Ｐゴシック" pitchFamily="-109" charset="-128"/>
              </a:rPr>
              <a:t>LINGUAGGI RELAZIONALI</a:t>
            </a:r>
          </a:p>
        </p:txBody>
      </p:sp>
      <p:sp>
        <p:nvSpPr>
          <p:cNvPr id="20484" name="Titolo 6">
            <a:extLst>
              <a:ext uri="{FF2B5EF4-FFF2-40B4-BE49-F238E27FC236}">
                <a16:creationId xmlns:a16="http://schemas.microsoft.com/office/drawing/2014/main" id="{8CDF5664-E341-D8B0-84F0-4868F4350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94" y="1077914"/>
            <a:ext cx="11736729" cy="1143000"/>
          </a:xfrm>
        </p:spPr>
        <p:txBody>
          <a:bodyPr/>
          <a:lstStyle/>
          <a:p>
            <a:pPr algn="ctr" eaLnBrk="1" hangingPunct="1"/>
            <a:r>
              <a:rPr lang="it-IT" altLang="it-IT" b="1" dirty="0">
                <a:latin typeface="Corbel" panose="020B0503020204020204" pitchFamily="34" charset="0"/>
              </a:rPr>
              <a:t>LINGUAGGI DELLA CATECHESI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E913ADF0-5E31-203D-FE96-60416832B22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82502" y="1052513"/>
            <a:ext cx="9366399" cy="1143000"/>
          </a:xfrm>
        </p:spPr>
        <p:txBody>
          <a:bodyPr/>
          <a:lstStyle/>
          <a:p>
            <a:r>
              <a:rPr lang="it-IT" altLang="it-IT" i="1" dirty="0"/>
              <a:t>LUMEN FIDEI</a:t>
            </a:r>
            <a:r>
              <a:rPr lang="it-IT" altLang="it-IT" dirty="0"/>
              <a:t>, 40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A331A650-CB55-3CCB-C505-19EC8CD0EFF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82502" y="2565401"/>
            <a:ext cx="9877647" cy="3478213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it-IT" sz="2800" dirty="0">
                <a:solidFill>
                  <a:schemeClr val="tx1"/>
                </a:solidFill>
                <a:ea typeface="ＭＳ Ｐゴシック" pitchFamily="34" charset="-128"/>
              </a:rPr>
              <a:t>Per trasmettere un contenuto meramente dottrinale, un’idea, forse </a:t>
            </a:r>
            <a:r>
              <a:rPr lang="it-IT" sz="2800" b="1" dirty="0">
                <a:solidFill>
                  <a:srgbClr val="FF0000"/>
                </a:solidFill>
                <a:ea typeface="ＭＳ Ｐゴシック" pitchFamily="34" charset="-128"/>
              </a:rPr>
              <a:t>basterebbe un libro</a:t>
            </a:r>
            <a:r>
              <a:rPr lang="it-IT" sz="2800" dirty="0">
                <a:solidFill>
                  <a:schemeClr val="tx1"/>
                </a:solidFill>
                <a:ea typeface="ＭＳ Ｐゴシック" pitchFamily="34" charset="-128"/>
              </a:rPr>
              <a:t>, o la ripetizione di un messaggio orale. Ma ciò che si comunica nella Chiesa, ciò che si trasmette nella sua Tradizione vivente, </a:t>
            </a:r>
            <a:r>
              <a:rPr 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è la luce nuova che nasce dall’incontro con il Dio vivo</a:t>
            </a:r>
            <a:r>
              <a:rPr lang="it-IT" sz="2800" dirty="0">
                <a:solidFill>
                  <a:schemeClr val="tx1"/>
                </a:solidFill>
                <a:ea typeface="ＭＳ Ｐゴシック" pitchFamily="34" charset="-128"/>
              </a:rPr>
              <a:t>, una luce che </a:t>
            </a:r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tocca la persona nel suo centro, nel cuore, coinvolgendo la sua mente, il suo volere e la sua affettività</a:t>
            </a:r>
            <a:r>
              <a:rPr lang="it-IT" sz="2800" dirty="0">
                <a:solidFill>
                  <a:srgbClr val="FF0000"/>
                </a:solidFill>
                <a:ea typeface="ＭＳ Ｐゴシック" pitchFamily="34" charset="-128"/>
              </a:rPr>
              <a:t>, </a:t>
            </a:r>
            <a:r>
              <a:rPr lang="it-IT" sz="2800" dirty="0">
                <a:solidFill>
                  <a:schemeClr val="tx1"/>
                </a:solidFill>
                <a:ea typeface="ＭＳ Ｐゴシック" pitchFamily="34" charset="-128"/>
              </a:rPr>
              <a:t>aprendola a relazioni vive nella comunione con Dio e con gli altri.</a:t>
            </a:r>
          </a:p>
          <a:p>
            <a:pPr>
              <a:defRPr/>
            </a:pPr>
            <a:endParaRPr lang="it-IT" sz="2800" dirty="0">
              <a:ea typeface="ＭＳ Ｐゴシック" pitchFamily="34" charset="-128"/>
            </a:endParaRPr>
          </a:p>
        </p:txBody>
      </p:sp>
      <p:pic>
        <p:nvPicPr>
          <p:cNvPr id="21508" name="Segnaposto immagine 4">
            <a:extLst>
              <a:ext uri="{FF2B5EF4-FFF2-40B4-BE49-F238E27FC236}">
                <a16:creationId xmlns:a16="http://schemas.microsoft.com/office/drawing/2014/main" id="{30F65555-FB22-E456-661C-B54E2A595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941" y="1052514"/>
            <a:ext cx="1315207" cy="1314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ttangolo 6">
            <a:extLst>
              <a:ext uri="{FF2B5EF4-FFF2-40B4-BE49-F238E27FC236}">
                <a16:creationId xmlns:a16="http://schemas.microsoft.com/office/drawing/2014/main" id="{05A6A836-7C94-0D70-E7F9-BCCAC4E92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2676" y="2901742"/>
            <a:ext cx="7508875" cy="212365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it-IT" alt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</a:rPr>
              <a:t>LINGUAGGIO </a:t>
            </a:r>
          </a:p>
          <a:p>
            <a:pPr>
              <a:defRPr/>
            </a:pPr>
            <a:r>
              <a:rPr lang="it-IT" alt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</a:rPr>
              <a:t>NARRATIVO AUTOBIOGRAFICO</a:t>
            </a:r>
          </a:p>
        </p:txBody>
      </p:sp>
      <p:pic>
        <p:nvPicPr>
          <p:cNvPr id="22533" name="Picture 6" descr="700015">
            <a:extLst>
              <a:ext uri="{FF2B5EF4-FFF2-40B4-BE49-F238E27FC236}">
                <a16:creationId xmlns:a16="http://schemas.microsoft.com/office/drawing/2014/main" id="{17A34FFD-E50A-FACE-5E1A-53CFA60C4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187" y="1885803"/>
            <a:ext cx="4681537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6">
            <a:extLst>
              <a:ext uri="{FF2B5EF4-FFF2-40B4-BE49-F238E27FC236}">
                <a16:creationId xmlns:a16="http://schemas.microsoft.com/office/drawing/2014/main" id="{112DC7E7-A0F9-D514-F00A-20E81941C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94" y="1077914"/>
            <a:ext cx="11736729" cy="1143000"/>
          </a:xfrm>
        </p:spPr>
        <p:txBody>
          <a:bodyPr/>
          <a:lstStyle/>
          <a:p>
            <a:pPr algn="ctr" eaLnBrk="1" hangingPunct="1"/>
            <a:r>
              <a:rPr lang="it-IT" altLang="it-IT" b="1" dirty="0">
                <a:latin typeface="Corbel" panose="020B0503020204020204" pitchFamily="34" charset="0"/>
              </a:rPr>
              <a:t>LINGUAGGI DELLA CATECHESI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D2D085A0-2B1D-8DD7-5926-0F225E8A4A9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57380" y="2857500"/>
            <a:ext cx="4284663" cy="1143000"/>
          </a:xfrm>
        </p:spPr>
        <p:txBody>
          <a:bodyPr>
            <a:noAutofit/>
          </a:bodyPr>
          <a:lstStyle/>
          <a:p>
            <a:pPr algn="r"/>
            <a:r>
              <a:rPr lang="it-IT" altLang="it-IT" dirty="0">
                <a:solidFill>
                  <a:schemeClr val="tx1"/>
                </a:solidFill>
              </a:rPr>
              <a:t>In principio…</a:t>
            </a:r>
            <a:br>
              <a:rPr lang="it-IT" altLang="it-IT" dirty="0">
                <a:solidFill>
                  <a:schemeClr val="tx1"/>
                </a:solidFill>
              </a:rPr>
            </a:br>
            <a:r>
              <a:rPr lang="it-IT" altLang="it-IT" dirty="0">
                <a:solidFill>
                  <a:schemeClr val="tx1"/>
                </a:solidFill>
              </a:rPr>
              <a:t>… era il racconto</a:t>
            </a:r>
          </a:p>
        </p:txBody>
      </p:sp>
      <p:sp>
        <p:nvSpPr>
          <p:cNvPr id="23555" name="Rectangle 6">
            <a:extLst>
              <a:ext uri="{FF2B5EF4-FFF2-40B4-BE49-F238E27FC236}">
                <a16:creationId xmlns:a16="http://schemas.microsoft.com/office/drawing/2014/main" id="{BF894B8D-1142-DF24-471D-9C8063140369}"/>
              </a:ext>
            </a:extLst>
          </p:cNvPr>
          <p:cNvSpPr>
            <a:spLocks/>
          </p:cNvSpPr>
          <p:nvPr/>
        </p:nvSpPr>
        <p:spPr bwMode="auto">
          <a:xfrm>
            <a:off x="6096000" y="3266596"/>
            <a:ext cx="42846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ts val="2000"/>
              </a:spcBef>
              <a:buClr>
                <a:srgbClr val="7F7F7F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indent="-228600" eaLnBrk="0" hangingPunct="0">
              <a:spcBef>
                <a:spcPts val="600"/>
              </a:spcBef>
              <a:buClr>
                <a:srgbClr val="262626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685800" indent="-228600" eaLnBrk="0" hangingPunct="0">
              <a:spcBef>
                <a:spcPts val="600"/>
              </a:spcBef>
              <a:buClr>
                <a:srgbClr val="7F7F7F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914400" indent="-228600" eaLnBrk="0" hangingPunct="0">
              <a:spcBef>
                <a:spcPts val="600"/>
              </a:spcBef>
              <a:buClr>
                <a:srgbClr val="262626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143000" indent="-228600" eaLnBrk="0" hangingPunct="0">
              <a:spcBef>
                <a:spcPts val="600"/>
              </a:spcBef>
              <a:buClr>
                <a:srgbClr val="7F7F7F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1600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0574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defTabSz="914400">
              <a:spcBef>
                <a:spcPct val="0"/>
              </a:spcBef>
              <a:buClrTx/>
              <a:buSzTx/>
              <a:buNone/>
            </a:pPr>
            <a:r>
              <a:rPr lang="it-IT" altLang="it-IT" sz="6000" b="1" dirty="0">
                <a:solidFill>
                  <a:schemeClr val="tx1"/>
                </a:solidFill>
                <a:latin typeface="Corbel" panose="020B0503020204020204" pitchFamily="34" charset="0"/>
              </a:rPr>
              <a:t>BIOGRAFIA EDUCATIVA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3B6F3452-E5CE-406B-7063-6A7B7FAC769B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it-IT" altLang="it-IT" sz="4800" dirty="0">
                <a:solidFill>
                  <a:schemeClr val="tx1"/>
                </a:solidFill>
              </a:rPr>
              <a:t>LA FEDE È NARRATIVA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DB628577-BAB1-432A-E8DC-A031E48C9A25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 algn="just"/>
            <a:r>
              <a:rPr lang="it-IT" altLang="it-IT" sz="2400" b="1" dirty="0">
                <a:solidFill>
                  <a:srgbClr val="FF0119"/>
                </a:solidFill>
              </a:rPr>
              <a:t>Perché nasce da un evento</a:t>
            </a:r>
            <a:r>
              <a:rPr lang="it-IT" altLang="it-IT" sz="2400" dirty="0">
                <a:solidFill>
                  <a:schemeClr val="tx1"/>
                </a:solidFill>
              </a:rPr>
              <a:t>, dalla sua memoria, dal suo racconto.</a:t>
            </a:r>
          </a:p>
          <a:p>
            <a:pPr algn="just"/>
            <a:r>
              <a:rPr lang="it-IT" altLang="it-IT" sz="2400" dirty="0">
                <a:solidFill>
                  <a:schemeClr val="tx1"/>
                </a:solidFill>
              </a:rPr>
              <a:t>Non dipende da speculazioni sull’esistenza di dio o da considerazioni morali.</a:t>
            </a:r>
          </a:p>
          <a:p>
            <a:pPr algn="just"/>
            <a:r>
              <a:rPr lang="it-IT" altLang="it-IT" sz="2400" dirty="0">
                <a:solidFill>
                  <a:schemeClr val="tx1"/>
                </a:solidFill>
              </a:rPr>
              <a:t>L’entrata nella fede avviene tramite un processo che attualizzi questo racconto e permetta di sperimentarlo.</a:t>
            </a:r>
            <a:endParaRPr lang="it-IT" altLang="it-IT" sz="3200" b="1" dirty="0">
              <a:solidFill>
                <a:srgbClr val="FF0119"/>
              </a:solidFill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it-IT" altLang="it-IT" sz="3200" b="1" dirty="0">
                <a:solidFill>
                  <a:srgbClr val="FF0119"/>
                </a:solidFill>
              </a:rPr>
              <a:t>LA CATECHESI OFFRE LE PAROLE </a:t>
            </a:r>
            <a:br>
              <a:rPr lang="it-IT" altLang="it-IT" sz="3200" b="1" dirty="0">
                <a:solidFill>
                  <a:srgbClr val="FF0119"/>
                </a:solidFill>
              </a:rPr>
            </a:br>
            <a:r>
              <a:rPr lang="it-IT" altLang="it-IT" sz="3200" b="1" dirty="0">
                <a:solidFill>
                  <a:srgbClr val="FF0119"/>
                </a:solidFill>
              </a:rPr>
              <a:t>PER QUESTI RACCONTI!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>
            <a:extLst>
              <a:ext uri="{FF2B5EF4-FFF2-40B4-BE49-F238E27FC236}">
                <a16:creationId xmlns:a16="http://schemas.microsoft.com/office/drawing/2014/main" id="{8C61A7F1-EAB5-C147-CAE2-02D712DAFC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9919" y="609600"/>
            <a:ext cx="11748304" cy="1356360"/>
          </a:xfrm>
        </p:spPr>
        <p:txBody>
          <a:bodyPr/>
          <a:lstStyle/>
          <a:p>
            <a:pPr algn="ctr"/>
            <a:r>
              <a:rPr lang="it-IT" altLang="it-IT" sz="6600" dirty="0">
                <a:solidFill>
                  <a:schemeClr val="tx1"/>
                </a:solidFill>
              </a:rPr>
              <a:t>EVANGELIZZARE</a:t>
            </a:r>
          </a:p>
        </p:txBody>
      </p:sp>
      <p:sp>
        <p:nvSpPr>
          <p:cNvPr id="41986" name="Rettangolo 6">
            <a:extLst>
              <a:ext uri="{FF2B5EF4-FFF2-40B4-BE49-F238E27FC236}">
                <a16:creationId xmlns:a16="http://schemas.microsoft.com/office/drawing/2014/main" id="{E00ECF7F-7027-FA0D-5A37-B26CDF6AC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9926" y="2781300"/>
            <a:ext cx="7508875" cy="212365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it-IT" alt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</a:rPr>
              <a:t>È UN ATTO </a:t>
            </a:r>
            <a:br>
              <a:rPr lang="it-IT" alt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</a:rPr>
            </a:br>
            <a:r>
              <a:rPr lang="it-IT" alt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</a:rPr>
              <a:t>COMUNICATIVO</a:t>
            </a:r>
          </a:p>
          <a:p>
            <a:pPr>
              <a:defRPr/>
            </a:pPr>
            <a:r>
              <a:rPr lang="it-IT" alt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pic>
        <p:nvPicPr>
          <p:cNvPr id="25604" name="Picture 8" descr="comunicare_in_modo_costruttivo-1024x781">
            <a:extLst>
              <a:ext uri="{FF2B5EF4-FFF2-40B4-BE49-F238E27FC236}">
                <a16:creationId xmlns:a16="http://schemas.microsoft.com/office/drawing/2014/main" id="{76FA132D-1D1D-2294-019C-EAB3FCD6C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2600325"/>
            <a:ext cx="4356100" cy="332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B2D68322-EE7F-4B7C-A603-5AA8DCD637A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39926" y="1125538"/>
            <a:ext cx="8308975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altLang="it-IT" dirty="0">
                <a:solidFill>
                  <a:schemeClr val="tx1"/>
                </a:solidFill>
              </a:rPr>
              <a:t>Evangelizzazione </a:t>
            </a:r>
            <a:br>
              <a:rPr lang="it-IT" altLang="it-IT" dirty="0">
                <a:solidFill>
                  <a:schemeClr val="tx1"/>
                </a:solidFill>
              </a:rPr>
            </a:br>
            <a:r>
              <a:rPr lang="it-IT" altLang="it-IT" dirty="0">
                <a:solidFill>
                  <a:schemeClr val="tx1"/>
                </a:solidFill>
              </a:rPr>
              <a:t>come atto comunicativo</a:t>
            </a:r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F9491D91-D1A8-4E42-8F5B-C3072FEF5F5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157977" y="2939902"/>
            <a:ext cx="10335818" cy="4038600"/>
          </a:xfrm>
        </p:spPr>
        <p:txBody>
          <a:bodyPr/>
          <a:lstStyle/>
          <a:p>
            <a:pPr algn="just">
              <a:defRPr/>
            </a:pPr>
            <a:r>
              <a:rPr lang="it-IT" altLang="it-IT" sz="2800" dirty="0">
                <a:solidFill>
                  <a:schemeClr val="tx1"/>
                </a:solidFill>
              </a:rPr>
              <a:t>«La evangelizzazione perde molto della sua forza e della sua efficacia se non tiene in considerazione il </a:t>
            </a:r>
            <a:r>
              <a:rPr lang="it-IT" altLang="it-IT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popolo concreto al quale si rivolge</a:t>
            </a:r>
            <a:r>
              <a:rPr lang="it-IT" altLang="it-IT" sz="2800" dirty="0">
                <a:solidFill>
                  <a:schemeClr val="tx1"/>
                </a:solidFill>
              </a:rPr>
              <a:t>, se non utilizza la </a:t>
            </a:r>
            <a:r>
              <a:rPr lang="it-IT" altLang="it-IT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sua lingua</a:t>
            </a:r>
            <a:r>
              <a:rPr lang="it-IT" altLang="it-IT" sz="2800" dirty="0">
                <a:solidFill>
                  <a:schemeClr val="tx1"/>
                </a:solidFill>
              </a:rPr>
              <a:t>, i </a:t>
            </a:r>
            <a:r>
              <a:rPr lang="it-IT" altLang="it-IT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suoi segni e simboli</a:t>
            </a:r>
            <a:r>
              <a:rPr lang="it-IT" altLang="it-IT" sz="2800" dirty="0">
                <a:solidFill>
                  <a:schemeClr val="tx1"/>
                </a:solidFill>
              </a:rPr>
              <a:t>, se non risponde ai </a:t>
            </a:r>
            <a:r>
              <a:rPr lang="it-IT" altLang="it-IT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problemi </a:t>
            </a:r>
            <a:r>
              <a:rPr lang="it-IT" altLang="it-IT" sz="2800" dirty="0">
                <a:solidFill>
                  <a:schemeClr val="tx1"/>
                </a:solidFill>
              </a:rPr>
              <a:t>da esso posti, se non </a:t>
            </a:r>
            <a:r>
              <a:rPr lang="it-IT" alt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interessa la vita reale</a:t>
            </a:r>
            <a:r>
              <a:rPr lang="it-IT" altLang="it-IT" sz="2800" dirty="0">
                <a:solidFill>
                  <a:schemeClr val="tx1"/>
                </a:solidFill>
              </a:rPr>
              <a:t>».</a:t>
            </a:r>
          </a:p>
          <a:p>
            <a:pPr marL="45720" indent="0" algn="r">
              <a:buNone/>
              <a:defRPr/>
            </a:pPr>
            <a:r>
              <a:rPr lang="it-IT" altLang="it-IT" i="1" dirty="0" err="1">
                <a:solidFill>
                  <a:schemeClr val="tx1"/>
                </a:solidFill>
              </a:rPr>
              <a:t>Evangelii</a:t>
            </a:r>
            <a:r>
              <a:rPr lang="it-IT" altLang="it-IT" i="1" dirty="0">
                <a:solidFill>
                  <a:schemeClr val="tx1"/>
                </a:solidFill>
              </a:rPr>
              <a:t> </a:t>
            </a:r>
            <a:r>
              <a:rPr lang="it-IT" altLang="it-IT" i="1" dirty="0" err="1">
                <a:solidFill>
                  <a:schemeClr val="tx1"/>
                </a:solidFill>
              </a:rPr>
              <a:t>Nuntiandi</a:t>
            </a:r>
            <a:r>
              <a:rPr lang="it-IT" altLang="it-IT" dirty="0">
                <a:solidFill>
                  <a:schemeClr val="tx1"/>
                </a:solidFill>
              </a:rPr>
              <a:t>, Esortazione Apostolica di Paolo VI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ECD1AD44-79CB-DD83-03F5-2CF6B9583F6D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>
              <a:defRPr/>
            </a:pPr>
            <a:r>
              <a:rPr lang="it-IT" altLang="it-IT" sz="5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LINGUAGGIO EVOCATIVO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FAEF4B2C-5B97-F591-ADE0-6AEACC4F5D86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it-IT" altLang="it-IT" sz="2800" b="1" dirty="0">
                <a:solidFill>
                  <a:schemeClr val="tx1"/>
                </a:solidFill>
              </a:rPr>
              <a:t>Narrare è evangelizzare, atto comunicativo, volto non semplicemente ad informare ma ad </a:t>
            </a:r>
            <a:r>
              <a:rPr lang="it-IT" altLang="it-IT" sz="2800" b="1" dirty="0">
                <a:solidFill>
                  <a:srgbClr val="FF0119"/>
                </a:solidFill>
              </a:rPr>
              <a:t>evocar</a:t>
            </a:r>
            <a:r>
              <a:rPr lang="it-IT" altLang="it-IT" sz="2800" b="1" dirty="0">
                <a:solidFill>
                  <a:srgbClr val="FF0000"/>
                </a:solidFill>
              </a:rPr>
              <a:t>e</a:t>
            </a:r>
            <a:r>
              <a:rPr lang="it-IT" altLang="it-IT" sz="2800" b="1" dirty="0">
                <a:solidFill>
                  <a:schemeClr val="tx1"/>
                </a:solidFill>
              </a:rPr>
              <a:t>, rendere presente un evento, per riviverlo, per farsi interpellare da esso, per ridare senso all’esistenza.</a:t>
            </a:r>
            <a:r>
              <a:rPr lang="it-IT" altLang="it-IT" sz="2800" dirty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Rectangle 1049">
            <a:extLst>
              <a:ext uri="{FF2B5EF4-FFF2-40B4-BE49-F238E27FC236}">
                <a16:creationId xmlns:a16="http://schemas.microsoft.com/office/drawing/2014/main" id="{AB221CDE-5758-4F8A-8E5E-597B1D5AC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052" name="Rectangle 1051">
            <a:extLst>
              <a:ext uri="{FF2B5EF4-FFF2-40B4-BE49-F238E27FC236}">
                <a16:creationId xmlns:a16="http://schemas.microsoft.com/office/drawing/2014/main" id="{811480FC-7901-40F2-8538-739D6CD4F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cxnSp>
        <p:nvCxnSpPr>
          <p:cNvPr id="1054" name="Straight Connector 1053">
            <a:extLst>
              <a:ext uri="{FF2B5EF4-FFF2-40B4-BE49-F238E27FC236}">
                <a16:creationId xmlns:a16="http://schemas.microsoft.com/office/drawing/2014/main" id="{D45BCBED-A6B8-49F8-966E-3424F39CB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6" name="Straight Connector 1055">
            <a:extLst>
              <a:ext uri="{FF2B5EF4-FFF2-40B4-BE49-F238E27FC236}">
                <a16:creationId xmlns:a16="http://schemas.microsoft.com/office/drawing/2014/main" id="{6BC5E09C-4939-469C-A1BD-6386726DA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62458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BB4B6193-F9F1-4C54-838F-77350B9FC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4208424"/>
            <a:ext cx="9966960" cy="1325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4600" b="1" cap="all" dirty="0">
                <a:solidFill>
                  <a:srgbClr val="FFFFFF"/>
                </a:solidFill>
              </a:rPr>
              <a:t>LO STATO DELL’ARTE:</a:t>
            </a:r>
            <a:br>
              <a:rPr lang="en-US" sz="4600" b="1" cap="all" dirty="0">
                <a:solidFill>
                  <a:srgbClr val="FFFFFF"/>
                </a:solidFill>
              </a:rPr>
            </a:br>
            <a:r>
              <a:rPr lang="en-US" sz="4600" b="1" cap="all" dirty="0" err="1">
                <a:solidFill>
                  <a:srgbClr val="FFFFFF"/>
                </a:solidFill>
              </a:rPr>
              <a:t>tra</a:t>
            </a:r>
            <a:r>
              <a:rPr lang="en-US" sz="4600" b="1" cap="all" dirty="0">
                <a:solidFill>
                  <a:srgbClr val="FFFFFF"/>
                </a:solidFill>
              </a:rPr>
              <a:t> </a:t>
            </a:r>
            <a:r>
              <a:rPr lang="en-US" sz="4600" b="1" cap="all" dirty="0" err="1">
                <a:solidFill>
                  <a:srgbClr val="FFFFFF"/>
                </a:solidFill>
              </a:rPr>
              <a:t>creatività</a:t>
            </a:r>
            <a:r>
              <a:rPr lang="en-US" sz="4600" b="1" cap="all" dirty="0">
                <a:solidFill>
                  <a:srgbClr val="FFFFFF"/>
                </a:solidFill>
              </a:rPr>
              <a:t> e </a:t>
            </a:r>
            <a:r>
              <a:rPr lang="en-US" sz="4600" b="1" cap="all" dirty="0" err="1">
                <a:solidFill>
                  <a:srgbClr val="FFFFFF"/>
                </a:solidFill>
              </a:rPr>
              <a:t>immobilismo</a:t>
            </a:r>
            <a:endParaRPr lang="en-US" sz="4600" b="1" cap="all" dirty="0">
              <a:solidFill>
                <a:srgbClr val="FFFFFF"/>
              </a:solidFill>
            </a:endParaRPr>
          </a:p>
        </p:txBody>
      </p:sp>
      <p:pic>
        <p:nvPicPr>
          <p:cNvPr id="1028" name="Picture 4" descr="La creatività è un talento naturale plasmato dal cervello e molto esercizio">
            <a:extLst>
              <a:ext uri="{FF2B5EF4-FFF2-40B4-BE49-F238E27FC236}">
                <a16:creationId xmlns:a16="http://schemas.microsoft.com/office/drawing/2014/main" id="{FDA1BD06-26D9-F77F-743E-EA8A3A270D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25" b="22617"/>
          <a:stretch/>
        </p:blipFill>
        <p:spPr bwMode="auto">
          <a:xfrm>
            <a:off x="243840" y="256540"/>
            <a:ext cx="5763168" cy="376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e migliori frasi sulle decisioni - Sviluppo Personale">
            <a:extLst>
              <a:ext uri="{FF2B5EF4-FFF2-40B4-BE49-F238E27FC236}">
                <a16:creationId xmlns:a16="http://schemas.microsoft.com/office/drawing/2014/main" id="{1DDCDEF9-B093-4E4E-8DEE-8C661C0348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0" r="-2" b="7450"/>
          <a:stretch/>
        </p:blipFill>
        <p:spPr bwMode="auto">
          <a:xfrm>
            <a:off x="6010275" y="256540"/>
            <a:ext cx="5942238" cy="374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4743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2777424E-07CA-305B-0678-1D61324DD338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it-IT" altLang="it-IT" sz="4800" b="1" dirty="0">
                <a:solidFill>
                  <a:schemeClr val="tx1"/>
                </a:solidFill>
              </a:rPr>
              <a:t>NARRAZIONE E COINVOLGIMENTO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6583D417-BE8E-EB26-F8BE-E0A91F7087E7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143000" y="1621465"/>
            <a:ext cx="9872871" cy="40386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it-IT" altLang="it-IT" sz="2800" dirty="0">
                <a:solidFill>
                  <a:schemeClr val="tx1"/>
                </a:solidFill>
              </a:rPr>
              <a:t>La narrazione non coinvolge però solo le orecchie dell’ascoltatore, è ben più potente se il narratore è competente e l’ambiente adeguato:</a:t>
            </a:r>
          </a:p>
          <a:p>
            <a:pPr marL="45720" indent="0" algn="just">
              <a:lnSpc>
                <a:spcPct val="90000"/>
              </a:lnSpc>
              <a:buNone/>
            </a:pPr>
            <a:r>
              <a:rPr lang="it-IT" altLang="it-IT" sz="2800" dirty="0">
                <a:solidFill>
                  <a:schemeClr val="tx1"/>
                </a:solidFill>
              </a:rPr>
              <a:t>“Le parole del racconto suscitano </a:t>
            </a:r>
            <a:r>
              <a:rPr lang="it-IT" altLang="it-IT" sz="2800" dirty="0">
                <a:solidFill>
                  <a:srgbClr val="FF0000"/>
                </a:solidFill>
              </a:rPr>
              <a:t>immagini visive, sonore, gustative</a:t>
            </a:r>
            <a:r>
              <a:rPr lang="it-IT" altLang="it-IT" sz="2800" dirty="0">
                <a:solidFill>
                  <a:schemeClr val="tx1"/>
                </a:solidFill>
              </a:rPr>
              <a:t>. Queste immagini hanno una forte carica di evocazione. Fanno appello a tutti i sensi: la vista, l’udito, l’odorato, il gusto e il tatto. Evocano un universo, rendono presente quello che è assente”.</a:t>
            </a:r>
            <a:endParaRPr lang="it-IT" altLang="it-IT" sz="2800" dirty="0">
              <a:solidFill>
                <a:srgbClr val="F59E00"/>
              </a:solidFill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it-IT" altLang="it-IT" sz="1600" dirty="0">
                <a:solidFill>
                  <a:schemeClr val="tx1"/>
                </a:solidFill>
              </a:rPr>
              <a:t>La </a:t>
            </a:r>
            <a:r>
              <a:rPr lang="it-IT" altLang="it-IT" sz="1600" dirty="0" err="1">
                <a:solidFill>
                  <a:schemeClr val="tx1"/>
                </a:solidFill>
              </a:rPr>
              <a:t>Diffusion</a:t>
            </a:r>
            <a:r>
              <a:rPr lang="it-IT" altLang="it-IT" sz="1600" dirty="0">
                <a:solidFill>
                  <a:schemeClr val="tx1"/>
                </a:solidFill>
              </a:rPr>
              <a:t> </a:t>
            </a:r>
            <a:r>
              <a:rPr lang="it-IT" altLang="it-IT" sz="1600" dirty="0" err="1">
                <a:solidFill>
                  <a:schemeClr val="tx1"/>
                </a:solidFill>
              </a:rPr>
              <a:t>Catéchiste</a:t>
            </a:r>
            <a:r>
              <a:rPr lang="it-IT" altLang="it-IT" sz="1600" dirty="0">
                <a:solidFill>
                  <a:schemeClr val="tx1"/>
                </a:solidFill>
              </a:rPr>
              <a:t>, </a:t>
            </a:r>
            <a:r>
              <a:rPr lang="it-IT" altLang="it-IT" sz="1600" i="1" dirty="0">
                <a:solidFill>
                  <a:schemeClr val="tx1"/>
                </a:solidFill>
              </a:rPr>
              <a:t>Raccontare a catechismo e a scuola di religione</a:t>
            </a:r>
            <a:r>
              <a:rPr lang="it-IT" altLang="it-IT" sz="1600" dirty="0">
                <a:solidFill>
                  <a:schemeClr val="tx1"/>
                </a:solidFill>
              </a:rPr>
              <a:t>, </a:t>
            </a:r>
            <a:br>
              <a:rPr lang="it-IT" altLang="it-IT" sz="1600" dirty="0">
                <a:solidFill>
                  <a:schemeClr val="tx1"/>
                </a:solidFill>
              </a:rPr>
            </a:br>
            <a:r>
              <a:rPr lang="it-IT" altLang="it-IT" sz="1600" dirty="0">
                <a:solidFill>
                  <a:schemeClr val="tx1"/>
                </a:solidFill>
              </a:rPr>
              <a:t>Elle Di Ci, Torino, 1989, pag. 29.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>
            <a:extLst>
              <a:ext uri="{FF2B5EF4-FFF2-40B4-BE49-F238E27FC236}">
                <a16:creationId xmlns:a16="http://schemas.microsoft.com/office/drawing/2014/main" id="{5BA7DB63-A044-EAE4-6776-242767FE2CF4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" indent="0">
              <a:buNone/>
            </a:pPr>
            <a:r>
              <a:rPr lang="it-IT" altLang="it-IT" sz="4000" dirty="0">
                <a:solidFill>
                  <a:schemeClr val="tx1"/>
                </a:solidFill>
              </a:rPr>
              <a:t>Un giorno</a:t>
            </a:r>
            <a:r>
              <a:rPr lang="it-IT" altLang="it-IT" dirty="0">
                <a:solidFill>
                  <a:schemeClr val="tx1"/>
                </a:solidFill>
              </a:rPr>
              <a:t>…</a:t>
            </a:r>
          </a:p>
        </p:txBody>
      </p:sp>
      <p:pic>
        <p:nvPicPr>
          <p:cNvPr id="29699" name="Picture 4">
            <a:extLst>
              <a:ext uri="{FF2B5EF4-FFF2-40B4-BE49-F238E27FC236}">
                <a16:creationId xmlns:a16="http://schemas.microsoft.com/office/drawing/2014/main" id="{BA5F4545-29DC-E09C-3FE3-30FAA8833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8" y="1676400"/>
            <a:ext cx="5808662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F4DFB8-2357-9E68-1ADC-71F5F1684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Per </a:t>
            </a:r>
            <a:r>
              <a:rPr lang="en-US" sz="4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una</a:t>
            </a:r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Chiesa </a:t>
            </a:r>
            <a:r>
              <a:rPr lang="en-US" sz="4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che</a:t>
            </a:r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</a:t>
            </a:r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rinnova</a:t>
            </a:r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in </a:t>
            </a:r>
            <a:r>
              <a:rPr lang="en-US" sz="4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chiave</a:t>
            </a:r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missionaria</a:t>
            </a:r>
            <a:endParaRPr lang="en-US" sz="4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DB194A0-811A-0B87-B370-E9327C9C9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7208" y="640080"/>
            <a:ext cx="6768791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016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D81407-D1A6-42DD-AE7A-4FA34ACD1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609600"/>
            <a:ext cx="5038844" cy="1356360"/>
          </a:xfrm>
        </p:spPr>
        <p:txBody>
          <a:bodyPr rtlCol="0">
            <a:normAutofit/>
          </a:bodyPr>
          <a:lstStyle/>
          <a:p>
            <a:pPr rtl="0"/>
            <a:r>
              <a:rPr lang="it-IT">
                <a:solidFill>
                  <a:srgbClr val="FFFFFF"/>
                </a:solidFill>
              </a:rPr>
              <a:t>Grazie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41FF5D4E-7134-4EA4-BA11-FE50F4576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57400"/>
            <a:ext cx="5038844" cy="4038600"/>
          </a:xfrm>
        </p:spPr>
        <p:txBody>
          <a:bodyPr rtlCol="0">
            <a:normAutofit/>
          </a:bodyPr>
          <a:lstStyle/>
          <a:p>
            <a:pPr marL="45720" indent="0" rtl="0">
              <a:buNone/>
            </a:pPr>
            <a:r>
              <a:rPr lang="it-IT">
                <a:solidFill>
                  <a:srgbClr val="FFFFFF"/>
                </a:solidFill>
              </a:rPr>
              <a:t>prova@example.com</a:t>
            </a:r>
          </a:p>
          <a:p>
            <a:pPr rtl="0"/>
            <a:endParaRPr lang="it-IT">
              <a:solidFill>
                <a:srgbClr val="FFFFFF"/>
              </a:solidFill>
            </a:endParaRPr>
          </a:p>
        </p:txBody>
      </p:sp>
      <p:pic>
        <p:nvPicPr>
          <p:cNvPr id="7172" name="Picture 4" descr="Convertire la catechesi. Il percorso. Testo di riferimento. Ediz. illustrata - Francesco Vanotti,Fabrizio Carletti - copertina">
            <a:extLst>
              <a:ext uri="{FF2B5EF4-FFF2-40B4-BE49-F238E27FC236}">
                <a16:creationId xmlns:a16="http://schemas.microsoft.com/office/drawing/2014/main" id="{2E9C55C2-A246-8AF0-15AA-B7433EA41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795" y="1320281"/>
            <a:ext cx="2990280" cy="421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Meravigliarsi. Tempo del discepolato - Francesco Vanotti - Fabrizio  Carletti - - Libro - Editrice Elledici - Sussidi catechismo iniziazione  cristiana dei fanciulli | Feltrinelli">
            <a:extLst>
              <a:ext uri="{FF2B5EF4-FFF2-40B4-BE49-F238E27FC236}">
                <a16:creationId xmlns:a16="http://schemas.microsoft.com/office/drawing/2014/main" id="{F97B67C3-0C42-FC27-3129-3BA52D595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494" y="1320280"/>
            <a:ext cx="3087907" cy="421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Aprirsi Tempo Della Prima Evangelizzazione - Vanotti Francesco Carletti  Fabrizio Centro Evangelizzazione E Catechesi &amp;Amp;laquo;don B - Elledici">
            <a:extLst>
              <a:ext uri="{FF2B5EF4-FFF2-40B4-BE49-F238E27FC236}">
                <a16:creationId xmlns:a16="http://schemas.microsoft.com/office/drawing/2014/main" id="{2D660EEC-C511-96FC-C276-EDE0C93BC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20" y="1320280"/>
            <a:ext cx="3081329" cy="419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6691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002DE6F7-28F5-18C8-092E-4ABB4945D1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55" r="20624" b="28765"/>
          <a:stretch/>
        </p:blipFill>
        <p:spPr>
          <a:xfrm>
            <a:off x="2183362" y="1004267"/>
            <a:ext cx="7825275" cy="484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127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4274112-F848-25EB-B95E-C8F7BF5A28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64" b="40760"/>
          <a:stretch/>
        </p:blipFill>
        <p:spPr>
          <a:xfrm>
            <a:off x="2258997" y="759168"/>
            <a:ext cx="7674006" cy="533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5481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13587DD3-213F-F923-5F49-4605D9EA2E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32" r="20979" b="56616"/>
          <a:stretch/>
        </p:blipFill>
        <p:spPr>
          <a:xfrm>
            <a:off x="775503" y="498922"/>
            <a:ext cx="5045613" cy="3633239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354844F3-F961-CCA7-1CAD-54208E6288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32" t="43352" r="20979"/>
          <a:stretch/>
        </p:blipFill>
        <p:spPr>
          <a:xfrm>
            <a:off x="6340998" y="1614942"/>
            <a:ext cx="5075499" cy="477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6435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B5AD6D6-21EF-AC09-7465-8889A0806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912" y="276225"/>
            <a:ext cx="6734175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9903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6A1838-1783-CF16-8984-3B8F01DC2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Chi è chiamato ad essere il catechista?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AFC026E-D4D0-74E3-342C-59A3A8C9427A}"/>
              </a:ext>
            </a:extLst>
          </p:cNvPr>
          <p:cNvSpPr txBox="1"/>
          <p:nvPr/>
        </p:nvSpPr>
        <p:spPr>
          <a:xfrm>
            <a:off x="3556020" y="5879068"/>
            <a:ext cx="5049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https://</a:t>
            </a:r>
            <a:r>
              <a:rPr lang="it-IT" dirty="0" err="1"/>
              <a:t>www.youtube.com</a:t>
            </a:r>
            <a:r>
              <a:rPr lang="it-IT" dirty="0"/>
              <a:t>/</a:t>
            </a:r>
            <a:r>
              <a:rPr lang="it-IT" dirty="0" err="1"/>
              <a:t>watch?v</a:t>
            </a:r>
            <a:r>
              <a:rPr lang="it-IT" dirty="0"/>
              <a:t>=3XA0bB79oGc</a:t>
            </a:r>
          </a:p>
        </p:txBody>
      </p:sp>
      <p:pic>
        <p:nvPicPr>
          <p:cNvPr id="3" name="Elementi multimediali online 2" descr="The Present - CGI Awarded short film (2014)">
            <a:hlinkClick r:id="" action="ppaction://media"/>
            <a:extLst>
              <a:ext uri="{FF2B5EF4-FFF2-40B4-BE49-F238E27FC236}">
                <a16:creationId xmlns:a16="http://schemas.microsoft.com/office/drawing/2014/main" id="{CA1924DC-5E56-E946-5EF0-1317D920981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7693" y="1807415"/>
            <a:ext cx="6796613" cy="384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40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4147BF4-1B97-BE55-E27A-1084A247F9B1}"/>
              </a:ext>
            </a:extLst>
          </p:cNvPr>
          <p:cNvSpPr txBox="1"/>
          <p:nvPr/>
        </p:nvSpPr>
        <p:spPr>
          <a:xfrm>
            <a:off x="208344" y="978195"/>
            <a:ext cx="1175987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/>
              <a:t>INTERVISTA DOPPIA</a:t>
            </a:r>
          </a:p>
          <a:p>
            <a:pPr algn="ctr"/>
            <a:endParaRPr lang="it-IT" sz="3200" b="1" dirty="0"/>
          </a:p>
          <a:p>
            <a:pPr algn="ctr"/>
            <a:r>
              <a:rPr lang="it-IT" sz="4000" b="1" dirty="0">
                <a:solidFill>
                  <a:srgbClr val="FF0000"/>
                </a:solidFill>
              </a:rPr>
              <a:t>Sono catechista perché…</a:t>
            </a:r>
          </a:p>
        </p:txBody>
      </p:sp>
      <p:pic>
        <p:nvPicPr>
          <p:cNvPr id="1026" name="Picture 2" descr="Arriva Intervista Doppia, l'app per creare facilmente la tua intervista  doppia e sentirti un po'... Iena! - iPhone Italia">
            <a:extLst>
              <a:ext uri="{FF2B5EF4-FFF2-40B4-BE49-F238E27FC236}">
                <a16:creationId xmlns:a16="http://schemas.microsoft.com/office/drawing/2014/main" id="{37F07709-93E1-F480-30C2-D9A5C3B99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730" y="2705691"/>
            <a:ext cx="3572539" cy="343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217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D2CF0B80-B4E8-41C8-8F9F-9B1D7B2283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2" y="3577456"/>
            <a:ext cx="10909640" cy="1687814"/>
          </a:xfr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it-IT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Modello </a:t>
            </a:r>
            <a:br>
              <a:rPr lang="it-IT" sz="5000" dirty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it-IT" sz="5000" dirty="0">
                <a:solidFill>
                  <a:schemeClr val="bg1"/>
                </a:solidFill>
                <a:latin typeface="Corbel" panose="020B0503020204020204" pitchFamily="34" charset="0"/>
              </a:rPr>
              <a:t>Esposizione </a:t>
            </a:r>
            <a:r>
              <a:rPr lang="it-IT" sz="5000" dirty="0">
                <a:solidFill>
                  <a:schemeClr val="bg1"/>
                </a:solidFill>
                <a:latin typeface="Corbel" panose="020B0503020204020204" pitchFamily="34" charset="0"/>
                <a:sym typeface="Wingdings" panose="05000000000000000000" pitchFamily="2" charset="2"/>
              </a:rPr>
              <a:t> </a:t>
            </a:r>
            <a:r>
              <a:rPr lang="it-IT" sz="5000" dirty="0">
                <a:solidFill>
                  <a:schemeClr val="bg1"/>
                </a:solidFill>
                <a:latin typeface="Corbel" panose="020B0503020204020204" pitchFamily="34" charset="0"/>
              </a:rPr>
              <a:t> Assimilazione</a:t>
            </a:r>
          </a:p>
        </p:txBody>
      </p:sp>
      <p:pic>
        <p:nvPicPr>
          <p:cNvPr id="8" name="Graphic 7" descr="Contorno database">
            <a:extLst>
              <a:ext uri="{FF2B5EF4-FFF2-40B4-BE49-F238E27FC236}">
                <a16:creationId xmlns:a16="http://schemas.microsoft.com/office/drawing/2014/main" id="{CB91ACD6-44C4-2F36-BA46-54F1A2102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49265" y="591670"/>
            <a:ext cx="2688873" cy="268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290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D2CF0B80-B4E8-41C8-8F9F-9B1D7B2283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2" y="3577456"/>
            <a:ext cx="10909640" cy="1687814"/>
          </a:xfr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it-IT" sz="5000" dirty="0">
                <a:solidFill>
                  <a:schemeClr val="bg1"/>
                </a:solidFill>
                <a:latin typeface="Corbel" panose="020B0503020204020204" pitchFamily="34" charset="0"/>
              </a:rPr>
              <a:t>Modello </a:t>
            </a:r>
            <a:br>
              <a:rPr lang="it-IT" sz="5000" dirty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it-IT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Esperienza </a:t>
            </a:r>
            <a:r>
              <a:rPr lang="it-IT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sym typeface="Wingdings" panose="05000000000000000000" pitchFamily="2" charset="2"/>
              </a:rPr>
              <a:t></a:t>
            </a:r>
            <a:r>
              <a:rPr lang="it-IT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Narrazione</a:t>
            </a:r>
          </a:p>
        </p:txBody>
      </p:sp>
      <p:pic>
        <p:nvPicPr>
          <p:cNvPr id="9" name="Graphic 8" descr="Chat">
            <a:extLst>
              <a:ext uri="{FF2B5EF4-FFF2-40B4-BE49-F238E27FC236}">
                <a16:creationId xmlns:a16="http://schemas.microsoft.com/office/drawing/2014/main" id="{A038BF34-9220-2EDA-CF81-7797A4286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49265" y="591670"/>
            <a:ext cx="2688873" cy="268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86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5494F9B-D851-46F3-9164-479893CBE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cielo, aria aperta, bianco e nero, erba&#10;&#10;Descrizione generata automaticamente">
            <a:extLst>
              <a:ext uri="{FF2B5EF4-FFF2-40B4-BE49-F238E27FC236}">
                <a16:creationId xmlns:a16="http://schemas.microsoft.com/office/drawing/2014/main" id="{94871F10-55E2-D4EE-2493-3A63D6F691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63" r="1" b="6576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ED3799A-1FC5-417A-8683-57447021F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63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DF5C705-3A25-81B4-2A79-373705311E62}"/>
              </a:ext>
            </a:extLst>
          </p:cNvPr>
          <p:cNvSpPr txBox="1"/>
          <p:nvPr/>
        </p:nvSpPr>
        <p:spPr>
          <a:xfrm>
            <a:off x="620232" y="2641585"/>
            <a:ext cx="1095153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«Il primo: catechesi e </a:t>
            </a:r>
            <a:r>
              <a:rPr lang="it-IT" sz="2400" dirty="0" err="1"/>
              <a:t>kerygma</a:t>
            </a:r>
            <a:r>
              <a:rPr lang="it-IT" sz="2400" dirty="0"/>
              <a:t>. La catechesi è </a:t>
            </a:r>
            <a:r>
              <a:rPr lang="it-IT" sz="2400" b="1" dirty="0"/>
              <a:t>l’eco della Parola di Dio</a:t>
            </a:r>
            <a:r>
              <a:rPr lang="it-IT" sz="2400" dirty="0"/>
              <a:t>. Nella trasmissione della fede la Scrittura – come ricorda il Documento di Base – è «il Libro; non un sussidio, fosse pure il primo» (CEI, Il rinnovamento della catechesi, n. 107). </a:t>
            </a:r>
          </a:p>
          <a:p>
            <a:pPr algn="just"/>
            <a:r>
              <a:rPr lang="it-IT" sz="2400" dirty="0"/>
              <a:t>La catechesi è dunque l’onda lunga della Parola di Dio </a:t>
            </a:r>
            <a:r>
              <a:rPr lang="it-IT" sz="2400" b="1" dirty="0">
                <a:solidFill>
                  <a:srgbClr val="FF0000"/>
                </a:solidFill>
              </a:rPr>
              <a:t>per trasmettere nella vita la gioia del Vangelo</a:t>
            </a:r>
            <a:r>
              <a:rPr lang="it-IT" sz="2400" dirty="0"/>
              <a:t>. Grazie alla narrazione della catechesi, la Sacra Scrittura diventa “l’ambiente” in cui sentirsi parte della medesima storia di salvezza, incontrando i primi testimoni della fede. </a:t>
            </a:r>
            <a:r>
              <a:rPr lang="it-IT" sz="2400" b="1" dirty="0"/>
              <a:t>La catechesi è prendere per mano e accompagnare in questa storia</a:t>
            </a:r>
            <a:r>
              <a:rPr lang="it-IT" sz="2400" dirty="0"/>
              <a:t>. Suscita un cammino, in cui ciascuno trova un ritmo proprio, perché la vita cristiana non appiattisce né omologa, ma valorizza l’unicità di ogni figlio di Dio…</a:t>
            </a:r>
          </a:p>
          <a:p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3B7D22F-3486-D725-0C3F-9505242044FB}"/>
              </a:ext>
            </a:extLst>
          </p:cNvPr>
          <p:cNvSpPr txBox="1"/>
          <p:nvPr/>
        </p:nvSpPr>
        <p:spPr>
          <a:xfrm>
            <a:off x="1945758" y="1133480"/>
            <a:ext cx="804884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da «</a:t>
            </a:r>
            <a:r>
              <a:rPr lang="it-IT" sz="2800" b="1" dirty="0"/>
              <a:t>Artigiani di comunità</a:t>
            </a:r>
            <a:r>
              <a:rPr lang="it-IT" sz="2800" dirty="0"/>
              <a:t>» </a:t>
            </a:r>
          </a:p>
          <a:p>
            <a:pPr algn="ctr"/>
            <a:r>
              <a:rPr lang="it-IT" sz="2800" dirty="0"/>
              <a:t>(30 gennaio 2021</a:t>
            </a:r>
            <a:r>
              <a:rPr lang="it-IT" dirty="0"/>
              <a:t>)</a:t>
            </a:r>
          </a:p>
          <a:p>
            <a:pPr algn="ctr"/>
            <a:endParaRPr lang="it-IT" dirty="0"/>
          </a:p>
          <a:p>
            <a:pPr algn="ctr"/>
            <a:endParaRPr lang="it-IT" dirty="0"/>
          </a:p>
        </p:txBody>
      </p:sp>
      <p:pic>
        <p:nvPicPr>
          <p:cNvPr id="16386" name="Picture 2" descr="Artigiani di comunità'. Le relazioni prima di tutto nelle linee guida per  la catechesi">
            <a:extLst>
              <a:ext uri="{FF2B5EF4-FFF2-40B4-BE49-F238E27FC236}">
                <a16:creationId xmlns:a16="http://schemas.microsoft.com/office/drawing/2014/main" id="{988535F3-596D-F47D-60B2-ED18351C3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456" y="239282"/>
            <a:ext cx="3583837" cy="179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598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DF5C705-3A25-81B4-2A79-373705311E62}"/>
              </a:ext>
            </a:extLst>
          </p:cNvPr>
          <p:cNvSpPr txBox="1"/>
          <p:nvPr/>
        </p:nvSpPr>
        <p:spPr>
          <a:xfrm>
            <a:off x="620232" y="0"/>
            <a:ext cx="10951535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/>
          </a:p>
          <a:p>
            <a:pPr algn="just"/>
            <a:r>
              <a:rPr lang="it-IT" sz="2800" b="1" dirty="0"/>
              <a:t>Il cuore del mistero è il </a:t>
            </a:r>
            <a:r>
              <a:rPr lang="it-IT" sz="2800" b="1" dirty="0" err="1"/>
              <a:t>kerygma</a:t>
            </a:r>
            <a:r>
              <a:rPr lang="it-IT" sz="2800" b="1" dirty="0"/>
              <a:t>, e il </a:t>
            </a:r>
            <a:r>
              <a:rPr lang="it-IT" sz="2800" b="1" dirty="0" err="1"/>
              <a:t>kerygma</a:t>
            </a:r>
            <a:r>
              <a:rPr lang="it-IT" sz="2800" b="1" dirty="0"/>
              <a:t> è una persona: Gesù Cristo</a:t>
            </a:r>
            <a:r>
              <a:rPr lang="it-IT" sz="2800" dirty="0"/>
              <a:t>. La catechesi è uno spazio privilegiato per favorire </a:t>
            </a:r>
            <a:r>
              <a:rPr lang="it-IT" sz="2800" b="1" dirty="0"/>
              <a:t>l’incontro personale con Lui</a:t>
            </a:r>
            <a:r>
              <a:rPr lang="it-IT" sz="2800" dirty="0"/>
              <a:t>. Perciò va intessuta di </a:t>
            </a:r>
            <a:r>
              <a:rPr lang="it-IT" sz="2800" b="1" dirty="0"/>
              <a:t>relazioni personali</a:t>
            </a:r>
            <a:r>
              <a:rPr lang="it-IT" sz="2800" dirty="0"/>
              <a:t>. </a:t>
            </a:r>
          </a:p>
          <a:p>
            <a:pPr algn="just"/>
            <a:r>
              <a:rPr lang="it-IT" sz="2800" b="1" dirty="0">
                <a:solidFill>
                  <a:srgbClr val="FF0000"/>
                </a:solidFill>
              </a:rPr>
              <a:t>Non c’è vera catechesi senza la testimonianza di uomini e donne in carne e ossa</a:t>
            </a:r>
            <a:r>
              <a:rPr lang="it-IT" sz="2800" dirty="0"/>
              <a:t>. Chi di noi non ricorda almeno uno dei suoi catechisti? Io lo ricordo: ricordo la suora che mi ha preparato alla prima Comunione e mi ha fatto tanto bene. I primi protagonisti della catechesi sono loro, messaggeri del Vangelo, spesso laici, che si mettono in gioco con generosità per condividere la bellezza di aver incontrato Gesù. «Chi è il catechista? È colui che </a:t>
            </a:r>
            <a:r>
              <a:rPr lang="it-IT" sz="2800" b="1" dirty="0">
                <a:solidFill>
                  <a:srgbClr val="FF0000"/>
                </a:solidFill>
              </a:rPr>
              <a:t>custodisce e alimenta la memoria di Dio</a:t>
            </a:r>
            <a:r>
              <a:rPr lang="it-IT" sz="2800" dirty="0"/>
              <a:t>; la custodisce in sé stesso – è un “memorioso” della storia della salvezza – e la sa risvegliare negli altri. È un cristiano che mette questa memoria al servizio dell’annuncio; non per farsi vedere, non per parlare di sé, ma per parlare di Dio, del suo amore, della sua fedeltà» </a:t>
            </a:r>
          </a:p>
        </p:txBody>
      </p:sp>
    </p:spTree>
    <p:extLst>
      <p:ext uri="{BB962C8B-B14F-4D97-AF65-F5344CB8AC3E}">
        <p14:creationId xmlns:p14="http://schemas.microsoft.com/office/powerpoint/2010/main" val="3486478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DF5C705-3A25-81B4-2A79-373705311E62}"/>
              </a:ext>
            </a:extLst>
          </p:cNvPr>
          <p:cNvSpPr txBox="1"/>
          <p:nvPr/>
        </p:nvSpPr>
        <p:spPr>
          <a:xfrm>
            <a:off x="620232" y="797510"/>
            <a:ext cx="1095153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/>
              <a:t>E su questo punto – il catechista – riprendo una cosa che va detta anche ai genitori, ai nonni: </a:t>
            </a:r>
            <a:r>
              <a:rPr lang="it-IT" sz="2800" b="1" dirty="0">
                <a:solidFill>
                  <a:srgbClr val="FF0000"/>
                </a:solidFill>
              </a:rPr>
              <a:t>la fede va trasmessa “in dialetto”. </a:t>
            </a:r>
            <a:r>
              <a:rPr lang="it-IT" sz="2800" dirty="0"/>
              <a:t>Un catechista che non sa spiegare nel “dialetto” dei giovani, dei bambini, di coloro che… Ma con il dialetto non mi riferisco a quello linguistico, di cui l’Italia è tanto ricca, no, al dialetto della vicinanza, al dialetto che possa capire, al dialetto dell’intimità. A me tocca tanto quel passo dei Maccabei, dei sette fratelli (2 Mac 7). Per due o tre volte si dice che la mamma li sosteneva parlando loro in dialetto [“nella lingua dei padri”]. È importante: la vera fede va trasmessa in dialetto. I catechisti devono imparare a trasmetterla in dialetto, cioè quella lingua che viene dal cuore, che è nata, che è proprio la più familiare, la più vicina a tutti. Se non c’è il dialetto, la fede non è tramessa totalmente e bene. </a:t>
            </a:r>
          </a:p>
        </p:txBody>
      </p:sp>
    </p:spTree>
    <p:extLst>
      <p:ext uri="{BB962C8B-B14F-4D97-AF65-F5344CB8AC3E}">
        <p14:creationId xmlns:p14="http://schemas.microsoft.com/office/powerpoint/2010/main" val="994370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F6364104-647A-25D1-CCDF-E46266A14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252" y="1052513"/>
            <a:ext cx="8664650" cy="1143000"/>
          </a:xfrm>
        </p:spPr>
        <p:txBody>
          <a:bodyPr/>
          <a:lstStyle/>
          <a:p>
            <a:pPr>
              <a:defRPr/>
            </a:pPr>
            <a:r>
              <a:rPr lang="it-IT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EVANGELII GAUDIUM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CA26B120-C819-D187-5898-A23454D4D5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4252" y="2565401"/>
            <a:ext cx="8664650" cy="3478213"/>
          </a:xfrm>
        </p:spPr>
        <p:txBody>
          <a:bodyPr/>
          <a:lstStyle/>
          <a:p>
            <a:pPr>
              <a:defRPr/>
            </a:pPr>
            <a:r>
              <a:rPr lang="it-IT" sz="2800" dirty="0">
                <a:solidFill>
                  <a:schemeClr val="tx1"/>
                </a:solidFill>
                <a:ea typeface="ＭＳ Ｐゴシック" pitchFamily="34" charset="-128"/>
              </a:rPr>
              <a:t>Ci sono cristiani che sembrano </a:t>
            </a:r>
            <a:br>
              <a:rPr lang="it-IT" sz="2800" dirty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it-IT" sz="2800" dirty="0">
                <a:solidFill>
                  <a:schemeClr val="tx1"/>
                </a:solidFill>
                <a:ea typeface="ＭＳ Ｐゴシック" pitchFamily="34" charset="-128"/>
              </a:rPr>
              <a:t>avere uno stile di Quaresima senza Pasqua (6)</a:t>
            </a:r>
          </a:p>
          <a:p>
            <a:pPr algn="just">
              <a:defRPr/>
            </a:pPr>
            <a:r>
              <a:rPr lang="it-IT" sz="2800" dirty="0">
                <a:solidFill>
                  <a:schemeClr val="tx1"/>
                </a:solidFill>
                <a:ea typeface="ＭＳ Ｐゴシック" pitchFamily="34" charset="-128"/>
              </a:rPr>
              <a:t>Possa il mondo ricevere la Buona Novella non da evangelizzatori </a:t>
            </a:r>
            <a:r>
              <a:rPr lang="it-IT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tristi e scoraggiati, impazienti e ansiosi</a:t>
            </a:r>
            <a:r>
              <a:rPr lang="it-IT" sz="2800" dirty="0">
                <a:solidFill>
                  <a:schemeClr val="tx1"/>
                </a:solidFill>
                <a:ea typeface="ＭＳ Ｐゴシック" pitchFamily="34" charset="-128"/>
              </a:rPr>
              <a:t>, ma da ministri del Vangelo la cui vita irradi fervore, che abbiano per primi ricevuto in loro </a:t>
            </a:r>
            <a:r>
              <a:rPr lang="it-IT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la gioia del Cristo</a:t>
            </a:r>
            <a:r>
              <a:rPr lang="it-IT" sz="2800" dirty="0">
                <a:solidFill>
                  <a:schemeClr val="tx1"/>
                </a:solidFill>
                <a:ea typeface="ＭＳ Ｐゴシック" pitchFamily="34" charset="-128"/>
              </a:rPr>
              <a:t> (10)</a:t>
            </a:r>
          </a:p>
          <a:p>
            <a:pPr>
              <a:defRPr/>
            </a:pPr>
            <a:endParaRPr lang="it-IT" sz="2800" dirty="0">
              <a:ea typeface="ＭＳ Ｐゴシック" pitchFamily="34" charset="-128"/>
            </a:endParaRPr>
          </a:p>
        </p:txBody>
      </p:sp>
      <p:pic>
        <p:nvPicPr>
          <p:cNvPr id="17412" name="Segnaposto immagine 4">
            <a:extLst>
              <a:ext uri="{FF2B5EF4-FFF2-40B4-BE49-F238E27FC236}">
                <a16:creationId xmlns:a16="http://schemas.microsoft.com/office/drawing/2014/main" id="{785101FF-3CC6-184F-2D1C-9A0CA8D01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643" y="814386"/>
            <a:ext cx="2092258" cy="209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65EBD3-98B5-4FD2-8FAF-5D4022A9F7F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55813238-AF3D-40EB-A3A4-550AB85131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4E1485-0760-4ABF-A612-28A97B86DF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Modello turismo</Template>
  <TotalTime>185</TotalTime>
  <Words>1104</Words>
  <Application>Microsoft Office PowerPoint</Application>
  <PresentationFormat>Widescreen</PresentationFormat>
  <Paragraphs>72</Paragraphs>
  <Slides>29</Slides>
  <Notes>4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4" baseType="lpstr">
      <vt:lpstr>Arial</vt:lpstr>
      <vt:lpstr>Calibri</vt:lpstr>
      <vt:lpstr>Corbel</vt:lpstr>
      <vt:lpstr>Wingdings</vt:lpstr>
      <vt:lpstr>Base</vt:lpstr>
      <vt:lpstr>IL CATECHISTA,  NARRATORE  DI UN INCONTRO «Perché la vostra gioia sia piena» (Gv 15,11)</vt:lpstr>
      <vt:lpstr>LO STATO DELL’ARTE: tra creatività e immobilismo</vt:lpstr>
      <vt:lpstr>Modello  Esposizione   Assimilazione</vt:lpstr>
      <vt:lpstr>Modello  Esperienza  Narrazione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EVANGELII GAUDIUM</vt:lpstr>
      <vt:lpstr>Presentazione standard di PowerPoint</vt:lpstr>
      <vt:lpstr>Presentazione standard di PowerPoint</vt:lpstr>
      <vt:lpstr>LINGUAGGI DELLA CATECHESI</vt:lpstr>
      <vt:lpstr>LUMEN FIDEI, 40</vt:lpstr>
      <vt:lpstr>LINGUAGGI DELLA CATECHESI</vt:lpstr>
      <vt:lpstr>In principio… … era il racconto</vt:lpstr>
      <vt:lpstr>LA FEDE È NARRATIVA</vt:lpstr>
      <vt:lpstr>EVANGELIZZARE</vt:lpstr>
      <vt:lpstr>Evangelizzazione  come atto comunicativo</vt:lpstr>
      <vt:lpstr>LINGUAGGIO EVOCATIVO</vt:lpstr>
      <vt:lpstr>NARRAZIONE E COINVOLGIMENTO</vt:lpstr>
      <vt:lpstr>Presentazione standard di PowerPoint</vt:lpstr>
      <vt:lpstr>Per una Chiesa che si rinnova in chiave missionaria</vt:lpstr>
      <vt:lpstr>Grazie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Chi è chiamato ad essere il catechista?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INCONTRO UCR PUGLIA «non basta un bisogno, occorre un sogno»</dc:title>
  <dc:creator>Don Francesco Vanotti</dc:creator>
  <cp:lastModifiedBy>Mancini</cp:lastModifiedBy>
  <cp:revision>7</cp:revision>
  <dcterms:created xsi:type="dcterms:W3CDTF">2023-09-26T09:23:47Z</dcterms:created>
  <dcterms:modified xsi:type="dcterms:W3CDTF">2023-10-07T07:01:14Z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