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o Mendicino" userId="7ed6050d9d40a28a" providerId="LiveId" clId="{D326890D-9E4E-4C28-BFB2-A12103054D7C}"/>
    <pc:docChg chg="undo custSel modSld">
      <pc:chgData name="Stefano Mendicino" userId="7ed6050d9d40a28a" providerId="LiveId" clId="{D326890D-9E4E-4C28-BFB2-A12103054D7C}" dt="2023-05-10T21:34:40.475" v="256" actId="115"/>
      <pc:docMkLst>
        <pc:docMk/>
      </pc:docMkLst>
      <pc:sldChg chg="modSp mod">
        <pc:chgData name="Stefano Mendicino" userId="7ed6050d9d40a28a" providerId="LiveId" clId="{D326890D-9E4E-4C28-BFB2-A12103054D7C}" dt="2023-05-10T21:20:22.786" v="47" actId="122"/>
        <pc:sldMkLst>
          <pc:docMk/>
          <pc:sldMk cId="1553773012" sldId="257"/>
        </pc:sldMkLst>
        <pc:spChg chg="mod">
          <ac:chgData name="Stefano Mendicino" userId="7ed6050d9d40a28a" providerId="LiveId" clId="{D326890D-9E4E-4C28-BFB2-A12103054D7C}" dt="2023-05-10T21:20:22.786" v="47" actId="122"/>
          <ac:spMkLst>
            <pc:docMk/>
            <pc:sldMk cId="1553773012" sldId="257"/>
            <ac:spMk id="2" creationId="{5241090D-7FAF-0708-6CBD-E03DBB503AF0}"/>
          </ac:spMkLst>
        </pc:spChg>
        <pc:spChg chg="mod">
          <ac:chgData name="Stefano Mendicino" userId="7ed6050d9d40a28a" providerId="LiveId" clId="{D326890D-9E4E-4C28-BFB2-A12103054D7C}" dt="2023-05-10T21:19:45.182" v="32" actId="20577"/>
          <ac:spMkLst>
            <pc:docMk/>
            <pc:sldMk cId="1553773012" sldId="257"/>
            <ac:spMk id="3" creationId="{DF5587B4-92F2-5572-C2D9-4991B8B53287}"/>
          </ac:spMkLst>
        </pc:spChg>
      </pc:sldChg>
      <pc:sldChg chg="modSp mod">
        <pc:chgData name="Stefano Mendicino" userId="7ed6050d9d40a28a" providerId="LiveId" clId="{D326890D-9E4E-4C28-BFB2-A12103054D7C}" dt="2023-05-10T21:25:03.111" v="103" actId="115"/>
        <pc:sldMkLst>
          <pc:docMk/>
          <pc:sldMk cId="4275248607" sldId="258"/>
        </pc:sldMkLst>
        <pc:spChg chg="mod">
          <ac:chgData name="Stefano Mendicino" userId="7ed6050d9d40a28a" providerId="LiveId" clId="{D326890D-9E4E-4C28-BFB2-A12103054D7C}" dt="2023-05-10T21:25:03.111" v="103" actId="115"/>
          <ac:spMkLst>
            <pc:docMk/>
            <pc:sldMk cId="4275248607" sldId="258"/>
            <ac:spMk id="3" creationId="{38D34B6C-FA78-9C03-358F-DD983FAE4E96}"/>
          </ac:spMkLst>
        </pc:spChg>
      </pc:sldChg>
      <pc:sldChg chg="modSp mod">
        <pc:chgData name="Stefano Mendicino" userId="7ed6050d9d40a28a" providerId="LiveId" clId="{D326890D-9E4E-4C28-BFB2-A12103054D7C}" dt="2023-05-10T21:26:48.213" v="141" actId="20577"/>
        <pc:sldMkLst>
          <pc:docMk/>
          <pc:sldMk cId="3759906901" sldId="259"/>
        </pc:sldMkLst>
        <pc:spChg chg="mod">
          <ac:chgData name="Stefano Mendicino" userId="7ed6050d9d40a28a" providerId="LiveId" clId="{D326890D-9E4E-4C28-BFB2-A12103054D7C}" dt="2023-05-10T21:26:48.213" v="141" actId="20577"/>
          <ac:spMkLst>
            <pc:docMk/>
            <pc:sldMk cId="3759906901" sldId="259"/>
            <ac:spMk id="3" creationId="{A2F672B9-29AC-90AF-78F3-FAE02FA201EC}"/>
          </ac:spMkLst>
        </pc:spChg>
      </pc:sldChg>
      <pc:sldChg chg="modSp mod">
        <pc:chgData name="Stefano Mendicino" userId="7ed6050d9d40a28a" providerId="LiveId" clId="{D326890D-9E4E-4C28-BFB2-A12103054D7C}" dt="2023-05-10T21:34:10.585" v="255"/>
        <pc:sldMkLst>
          <pc:docMk/>
          <pc:sldMk cId="2653358395" sldId="260"/>
        </pc:sldMkLst>
        <pc:spChg chg="mod">
          <ac:chgData name="Stefano Mendicino" userId="7ed6050d9d40a28a" providerId="LiveId" clId="{D326890D-9E4E-4C28-BFB2-A12103054D7C}" dt="2023-05-10T21:34:10.585" v="255"/>
          <ac:spMkLst>
            <pc:docMk/>
            <pc:sldMk cId="2653358395" sldId="260"/>
            <ac:spMk id="2" creationId="{5F2AF3C7-BE22-AD4D-E443-6E5501E800BA}"/>
          </ac:spMkLst>
        </pc:spChg>
        <pc:spChg chg="mod">
          <ac:chgData name="Stefano Mendicino" userId="7ed6050d9d40a28a" providerId="LiveId" clId="{D326890D-9E4E-4C28-BFB2-A12103054D7C}" dt="2023-05-10T21:31:03.852" v="205" actId="20577"/>
          <ac:spMkLst>
            <pc:docMk/>
            <pc:sldMk cId="2653358395" sldId="260"/>
            <ac:spMk id="3" creationId="{A0A1D411-46C0-D6E0-879A-C5AF7907F19E}"/>
          </ac:spMkLst>
        </pc:spChg>
      </pc:sldChg>
      <pc:sldChg chg="modSp mod">
        <pc:chgData name="Stefano Mendicino" userId="7ed6050d9d40a28a" providerId="LiveId" clId="{D326890D-9E4E-4C28-BFB2-A12103054D7C}" dt="2023-05-10T21:34:40.475" v="256" actId="115"/>
        <pc:sldMkLst>
          <pc:docMk/>
          <pc:sldMk cId="1582112167" sldId="261"/>
        </pc:sldMkLst>
        <pc:spChg chg="mod">
          <ac:chgData name="Stefano Mendicino" userId="7ed6050d9d40a28a" providerId="LiveId" clId="{D326890D-9E4E-4C28-BFB2-A12103054D7C}" dt="2023-05-10T21:31:32.365" v="207" actId="255"/>
          <ac:spMkLst>
            <pc:docMk/>
            <pc:sldMk cId="1582112167" sldId="261"/>
            <ac:spMk id="2" creationId="{0760AD43-B89A-5B07-4965-09C811D34A64}"/>
          </ac:spMkLst>
        </pc:spChg>
        <pc:spChg chg="mod">
          <ac:chgData name="Stefano Mendicino" userId="7ed6050d9d40a28a" providerId="LiveId" clId="{D326890D-9E4E-4C28-BFB2-A12103054D7C}" dt="2023-05-10T21:34:40.475" v="256" actId="115"/>
          <ac:spMkLst>
            <pc:docMk/>
            <pc:sldMk cId="1582112167" sldId="261"/>
            <ac:spMk id="3" creationId="{0CC59951-2F94-CA27-CD5D-7E6FA1C663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22880-5388-4509-8119-B02BEF754BBA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4C5F2-239C-446D-9062-304476BA0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406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Amministrazione della Parrocchia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4C5F2-239C-446D-9062-304476BA037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C130FD-53AE-E8E6-FD65-846F9B80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A4F3BF7-2B4F-F3C4-3B73-BC986BC511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C3EB15-CF34-6232-DAFA-8B70C0EF3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68520E-DF03-59A8-17FF-D4A6ABC9F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8DA047-058A-EC6E-052E-8D820D11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97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C9330C-30C9-152F-EEE5-7BE6C2F0B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6B94E80-4AB5-40AF-2F01-E9C6494D4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6AF453-57DB-406B-C5B4-327573D2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47F42C-B102-0BDB-0456-D4BF4D7BD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CBE1E4-0DE0-A9B5-54B4-95FA08126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535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8FE4E28-0E62-115E-FCCB-EF830BEDD0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DCF57DF-8EDF-8EF4-A0FF-21603246A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C05782-2B4A-1AD7-A8D7-48A4A45C2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6BDF3B-575D-9174-36DE-D55DB08B1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14F432-3805-DBC2-63AB-E5F0F7CE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687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E05DC6-8DBF-F60D-520D-52919B76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3CFE37-9833-C8CD-051F-98BD4F6DB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4B9A0D-6CF3-00B4-EF27-80D715BC4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1BFB31-2640-3171-AABD-2217E2866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C3B15D-917B-062D-6AD2-4D4D600A5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38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BAB322-55FA-50E4-5709-4044916A8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656912-4233-350E-F706-CA9F9F2DC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DCF7D6-5CB4-5E9D-57BF-225564A5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E3A5CA-8CE2-701E-5BB7-B34730D5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166F73-AF19-194D-D27B-9E01ECB9E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988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3C0516-160E-F57E-7362-027C576A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1A2503-D1E6-C897-55FC-62D495818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20CCE1D-CEEA-E8FB-F3D7-F692B9399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23E390-543D-0EF2-5395-EFA37264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AFCA26D-3239-6B77-08F0-2C304BCCC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2FCFEE-A3A7-6814-31DA-C5A4CA12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36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8EFEB-0706-CA4D-A9EE-DB1963C67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A367AE-FD16-E1E5-C0DD-42D55D4D9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EF94F8E-12A1-A4E2-9E7B-510D1569B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2B302ED-3FFD-007C-F613-B91B8CD82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EFDF2F1-AD56-7AE1-503D-F7547A46A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EA2BC99-E445-F673-5CEE-BC72BDF63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03D2D40-C111-166F-957A-1F2BBAAD7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0884875-801E-BD85-7444-D70CB15E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954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681D43-B686-41A8-E310-80F6634C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3B4A17E-A375-DED5-6B75-490724209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886770D-2CB0-C84C-9099-337782237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3F1FE74-8BC5-FFCF-154C-C9EC61CCC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09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3AAF02F-76E0-C1D5-884C-6BE11B4B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5F82898-E140-2ABB-AEC6-CEEF3BFC3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6707D51-1C9A-5278-F4B0-2B2A9FC3B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601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D8C676-BC57-44DB-0A71-70AC1A9B3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8CCE5-6613-8716-8F0B-4315B7E76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C7835B-EC5F-AA28-BFB6-7278E38B9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DAF44A-2FD5-5DE3-C904-25536549F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654C19-B5D8-4FEB-66F9-FD9194B7B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B17247-564E-0896-7539-1B33FBAE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9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9D02FC-3DFA-3C9B-083C-ABBAE07D7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B6743AE-096F-182B-62F8-411C36DF4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B4BF581-2727-3E7B-E6D4-8D3365B3F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77C372-8749-C977-56E5-F5A8F5D6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9F0EA1-9BCB-2C9A-D185-BB05B935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DC6F66B-A289-E531-DF78-8FC24C29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66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2F7BB9A-1B2D-6163-9C42-6C3EC9276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7A2B78-C34D-EA04-E143-E414F5B77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6478A2-2038-7B46-477A-24BF8C77AA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99966-21AB-4DE4-AE09-073861EF214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0494D1-FAFD-3534-FD58-E0607F2EA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012F23-06E4-6AF8-D07C-5F1C3DDC0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60049-D68A-4B80-B0FC-E7294061A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68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470C38C-6B17-DE08-9AD2-8422510A7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it-IT" sz="4000" dirty="0">
                <a:solidFill>
                  <a:schemeClr val="tx2"/>
                </a:solidFill>
              </a:rPr>
              <a:t>AMMINISTRAZIONE DELLA PARROCCHIA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9B35021-0553-44FD-8F34-D73863581A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2099168"/>
          </a:xfrm>
        </p:spPr>
        <p:txBody>
          <a:bodyPr anchor="ctr">
            <a:normAutofit/>
          </a:bodyPr>
          <a:lstStyle/>
          <a:p>
            <a:endParaRPr lang="it-IT" sz="2000" dirty="0">
              <a:solidFill>
                <a:schemeClr val="tx2"/>
              </a:solidFill>
            </a:endParaRPr>
          </a:p>
          <a:p>
            <a:endParaRPr lang="it-IT" sz="2000" dirty="0">
              <a:solidFill>
                <a:schemeClr val="tx2"/>
              </a:solidFill>
            </a:endParaRPr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Pubblica amministrazione - ASSO DPO">
            <a:extLst>
              <a:ext uri="{FF2B5EF4-FFF2-40B4-BE49-F238E27FC236}">
                <a16:creationId xmlns:a16="http://schemas.microsoft.com/office/drawing/2014/main" id="{0379ED0C-BB57-5B93-5734-96EA9B2DB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6990" y="320231"/>
            <a:ext cx="2836567" cy="283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5" name="Freeform: Shape 1044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 descr="Parrocchia di Moncucco :: PARROCCHIA DI CASORATE PRIMO">
            <a:extLst>
              <a:ext uri="{FF2B5EF4-FFF2-40B4-BE49-F238E27FC236}">
                <a16:creationId xmlns:a16="http://schemas.microsoft.com/office/drawing/2014/main" id="{372C5BE4-CAC9-3145-D521-606504863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822" y="4166044"/>
            <a:ext cx="1924050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16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41090D-7FAF-0708-6CBD-E03DBB50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LIBRI AMMINISTRATIVI OBBLIGATORI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5587B4-92F2-5572-C2D9-4991B8B5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6252"/>
            <a:ext cx="10515600" cy="2998932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it-IT" dirty="0"/>
          </a:p>
          <a:p>
            <a:pPr marL="360000">
              <a:buFont typeface="Wingdings" panose="05000000000000000000" pitchFamily="2" charset="2"/>
              <a:buChar char="§"/>
            </a:pPr>
            <a:r>
              <a:rPr lang="it-IT" dirty="0"/>
              <a:t> Registro dei Legati (can. 1307 e Delibera CEI n. 6)</a:t>
            </a:r>
          </a:p>
          <a:p>
            <a:pPr marL="360000">
              <a:buFont typeface="Wingdings" panose="05000000000000000000" pitchFamily="2" charset="2"/>
              <a:buChar char="§"/>
            </a:pPr>
            <a:r>
              <a:rPr lang="it-IT" dirty="0"/>
              <a:t> Registro delle SS. Messe (can. 958)</a:t>
            </a:r>
          </a:p>
          <a:p>
            <a:pPr marL="360000">
              <a:buFont typeface="Wingdings" panose="05000000000000000000" pitchFamily="2" charset="2"/>
              <a:buChar char="§"/>
            </a:pPr>
            <a:r>
              <a:rPr lang="it-IT" dirty="0"/>
              <a:t> Libri delle Entrate e Uscite (can. 1284)</a:t>
            </a:r>
          </a:p>
          <a:p>
            <a:pPr marL="360000">
              <a:buFont typeface="Wingdings" panose="05000000000000000000" pitchFamily="2" charset="2"/>
              <a:buChar char="§"/>
            </a:pPr>
            <a:r>
              <a:rPr lang="it-IT" dirty="0"/>
              <a:t> Registri dell’amministrazione dei Beni (Delibera CEI n. 6)</a:t>
            </a:r>
          </a:p>
          <a:p>
            <a:pPr marL="360000">
              <a:buFont typeface="Wingdings" panose="05000000000000000000" pitchFamily="2" charset="2"/>
              <a:buChar char="§"/>
            </a:pPr>
            <a:r>
              <a:rPr lang="it-IT" dirty="0"/>
              <a:t> Libro degli inventari (can. 1283)</a:t>
            </a:r>
          </a:p>
        </p:txBody>
      </p:sp>
      <p:pic>
        <p:nvPicPr>
          <p:cNvPr id="2050" name="Picture 2" descr="Icona o simbolo dei libri illustrazione vettoriale ...">
            <a:extLst>
              <a:ext uri="{FF2B5EF4-FFF2-40B4-BE49-F238E27FC236}">
                <a16:creationId xmlns:a16="http://schemas.microsoft.com/office/drawing/2014/main" id="{2728C388-AD7C-0BCA-B964-B7A43A0F4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2086252"/>
            <a:ext cx="1257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773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E05A75-1361-15B1-981B-4B87BCB74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RENDICONTO ANNUALE</a:t>
            </a:r>
            <a:br>
              <a:rPr lang="it-IT" dirty="0"/>
            </a:br>
            <a:r>
              <a:rPr lang="it-IT" sz="2000" dirty="0"/>
              <a:t>(CAN. 1284)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D34B6C-FA78-9C03-358F-DD983FAE4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3"/>
            <a:ext cx="10241132" cy="433547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 </a:t>
            </a:r>
            <a:r>
              <a:rPr lang="it-IT" u="sng" dirty="0"/>
              <a:t>E’ OBBLIGATORIO</a:t>
            </a:r>
            <a:r>
              <a:rPr lang="it-IT" dirty="0"/>
              <a:t>: permette all’Ordinario Diocesano di vigilare nei confronti dell’amministrazione della Parrocchia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 VA </a:t>
            </a:r>
            <a:r>
              <a:rPr lang="it-IT" u="sng" dirty="0"/>
              <a:t>PRESENTATO ENTRO IL 31 MARZO</a:t>
            </a:r>
            <a:r>
              <a:rPr lang="it-IT" dirty="0"/>
              <a:t> DI OGNI ANNO</a:t>
            </a:r>
          </a:p>
          <a:p>
            <a:pPr marL="0" indent="0">
              <a:buNone/>
            </a:pP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 Deve essere corredato degli </a:t>
            </a:r>
            <a:r>
              <a:rPr lang="it-IT" u="sng" dirty="0"/>
              <a:t>allegati</a:t>
            </a:r>
            <a:r>
              <a:rPr lang="it-IT" dirty="0"/>
              <a:t> richiesti: </a:t>
            </a:r>
          </a:p>
          <a:p>
            <a:pPr marL="0" indent="0">
              <a:buNone/>
            </a:pPr>
            <a:r>
              <a:rPr lang="it-IT" dirty="0"/>
              <a:t>     (Estratti conto bancari, quietanze assicurazione </a:t>
            </a:r>
            <a:r>
              <a:rPr lang="it-IT" dirty="0">
                <a:solidFill>
                  <a:srgbClr val="FF0000"/>
                </a:solidFill>
              </a:rPr>
              <a:t>*</a:t>
            </a:r>
            <a:r>
              <a:rPr lang="it-IT" dirty="0"/>
              <a:t>, breve relazione)</a:t>
            </a:r>
          </a:p>
          <a:p>
            <a:pPr marL="0" indent="0">
              <a:buNone/>
            </a:pPr>
            <a:endParaRPr lang="it-IT" dirty="0"/>
          </a:p>
          <a:p>
            <a:pPr indent="-252000">
              <a:buFont typeface="Wingdings" panose="05000000000000000000" pitchFamily="2" charset="2"/>
              <a:buChar char="Ø"/>
            </a:pPr>
            <a:r>
              <a:rPr lang="it-IT" dirty="0"/>
              <a:t> Deve essere versato al </a:t>
            </a:r>
            <a:r>
              <a:rPr lang="it-IT" u="sng" dirty="0"/>
              <a:t>Fondo Comune della Diocesi il 3%</a:t>
            </a:r>
            <a:r>
              <a:rPr lang="it-IT" dirty="0"/>
              <a:t> delle entrate ordinarie</a:t>
            </a:r>
          </a:p>
          <a:p>
            <a:pPr marL="0" indent="0">
              <a:buNone/>
            </a:pPr>
            <a:r>
              <a:rPr lang="it-IT" dirty="0"/>
              <a:t>     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248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2528C4-E004-CE83-D72C-1792992C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POLIZZE ASSICURATIVE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F672B9-29AC-90AF-78F3-FAE02FA20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rgbClr val="FF0000"/>
                </a:solidFill>
              </a:rPr>
              <a:t>*L’assicurazione per responsabilità civile a favore dei terzi è </a:t>
            </a:r>
            <a:r>
              <a:rPr lang="it-IT" dirty="0" err="1">
                <a:solidFill>
                  <a:srgbClr val="FF0000"/>
                </a:solidFill>
              </a:rPr>
              <a:t>ob-bligatoria</a:t>
            </a:r>
            <a:r>
              <a:rPr lang="it-IT" dirty="0">
                <a:solidFill>
                  <a:srgbClr val="FF0000"/>
                </a:solidFill>
              </a:rPr>
              <a:t> (can. 1284)</a:t>
            </a:r>
          </a:p>
          <a:p>
            <a:pPr marL="0" indent="0">
              <a:buNone/>
            </a:pPr>
            <a:endParaRPr lang="it-IT" dirty="0"/>
          </a:p>
          <a:p>
            <a:pPr>
              <a:buFont typeface="Wingdings" panose="05000000000000000000" pitchFamily="2" charset="2"/>
              <a:buChar char="§"/>
            </a:pPr>
            <a:r>
              <a:rPr lang="it-IT" dirty="0"/>
              <a:t>E’ CONSIGLIATA QUELLA CONTRO INCENDI ED EVENTI ATMOSFERICI</a:t>
            </a:r>
          </a:p>
        </p:txBody>
      </p:sp>
    </p:spTree>
    <p:extLst>
      <p:ext uri="{BB962C8B-B14F-4D97-AF65-F5344CB8AC3E}">
        <p14:creationId xmlns:p14="http://schemas.microsoft.com/office/powerpoint/2010/main" val="3759906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2AF3C7-BE22-AD4D-E443-6E5501E80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2339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/>
              <a:t>OBBLIGHI FISCALI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A1D411-46C0-D6E0-879A-C5AF7907F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895"/>
            <a:ext cx="10515600" cy="51789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b="1" dirty="0"/>
              <a:t>DICHIARAZIONE DEI REDDITI </a:t>
            </a:r>
            <a:r>
              <a:rPr lang="it-IT" dirty="0"/>
              <a:t>(</a:t>
            </a:r>
            <a:r>
              <a:rPr lang="it-IT" b="1" dirty="0"/>
              <a:t>Modello Unico - Enti Non Commerciali</a:t>
            </a:r>
            <a:r>
              <a:rPr lang="it-IT" dirty="0"/>
              <a:t>) nel caso di redditi da fabbricati e/o redditi diversi con pagamento delle relative imposte (IRES) con aliquota agevolata del 12%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b="1" dirty="0"/>
              <a:t>DICHIARAZIONE IMU</a:t>
            </a:r>
            <a:r>
              <a:rPr lang="it-IT" dirty="0"/>
              <a:t> (al Comune), </a:t>
            </a:r>
            <a:r>
              <a:rPr lang="it-IT" dirty="0">
                <a:solidFill>
                  <a:srgbClr val="FF0000"/>
                </a:solidFill>
              </a:rPr>
              <a:t>da presentarsi tutti gli anni entro il 30 giugno,</a:t>
            </a:r>
            <a:r>
              <a:rPr lang="it-IT" dirty="0"/>
              <a:t> con pagamento delle relative imposte su fabbricati locati o </a:t>
            </a:r>
            <a:r>
              <a:rPr lang="it-IT" i="1" dirty="0">
                <a:solidFill>
                  <a:srgbClr val="FF0000"/>
                </a:solidFill>
              </a:rPr>
              <a:t>ceduti in comodato anche se gratuito</a:t>
            </a:r>
            <a:r>
              <a:rPr lang="it-IT" dirty="0"/>
              <a:t> e su terreni edificabili.</a:t>
            </a:r>
          </a:p>
          <a:p>
            <a:pPr marL="0" indent="0" algn="just">
              <a:buNone/>
            </a:pPr>
            <a:r>
              <a:rPr lang="it-IT" dirty="0"/>
              <a:t>   Al fine della riduzione dell’IMU si consiglia di verificare l’eventuale esistenza del </a:t>
            </a:r>
            <a:r>
              <a:rPr lang="it-IT" b="1" dirty="0"/>
              <a:t>vincolo storico o architettonico sui fabbricati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b="1" dirty="0"/>
              <a:t>DICHIARAZIONE SOSTITUTI D’IMPOSTA</a:t>
            </a:r>
            <a:r>
              <a:rPr lang="it-IT" dirty="0"/>
              <a:t> (Modello 770): da presentarsi nel caso di fattura pervenuta da professionisti o di assunzione di un dipendente; infatti, in questi casi, la Parrocchia diventa </a:t>
            </a:r>
            <a:r>
              <a:rPr lang="it-IT" i="1" dirty="0"/>
              <a:t>Sostituto d’Imposta, </a:t>
            </a:r>
            <a:r>
              <a:rPr lang="it-IT" dirty="0"/>
              <a:t>con obbligo del versamento delle ritenute, di acconto nel caso del professionista, fiscali e previdenziali nel caso di dipendenti  </a:t>
            </a: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N.B.: tutte le dichiarazioni devono essere inviate per via telematica,</a:t>
            </a:r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          quindi, bisogna rivolgersi ad un professionista o ad un C.A.F.</a:t>
            </a:r>
            <a:endParaRPr lang="it-IT" dirty="0"/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358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60AD43-B89A-5B07-4965-09C811D34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/>
              <a:t>OBBLIGHI FISCALI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C59951-2F94-CA27-CD5D-7E6FA1C66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I </a:t>
            </a:r>
            <a:r>
              <a:rPr lang="it-IT" b="1" dirty="0"/>
              <a:t>CONTRATTI DI LOCAZIONE E/O DI COMODATO</a:t>
            </a:r>
            <a:r>
              <a:rPr lang="it-IT" dirty="0"/>
              <a:t>: vanno </a:t>
            </a:r>
            <a:r>
              <a:rPr lang="it-IT" u="sng" dirty="0"/>
              <a:t>registrati presso l’Agenzia delle Entrate</a:t>
            </a:r>
            <a:r>
              <a:rPr lang="it-IT" dirty="0"/>
              <a:t>  e si deve pagare l’</a:t>
            </a:r>
            <a:r>
              <a:rPr lang="it-IT" u="sng" dirty="0"/>
              <a:t>imposta di registro</a:t>
            </a:r>
            <a:r>
              <a:rPr lang="it-IT" dirty="0"/>
              <a:t> anno per anno o in unica soluzione. Si ricorda che sono atti di straordinaria amministrazione e </a:t>
            </a:r>
            <a:r>
              <a:rPr lang="it-IT" u="sng" dirty="0"/>
              <a:t>necessitano dell’autorizzazione Vescovile</a:t>
            </a:r>
            <a:r>
              <a:rPr lang="it-IT" dirty="0"/>
              <a:t>.</a:t>
            </a:r>
          </a:p>
          <a:p>
            <a:pPr algn="just"/>
            <a:endParaRPr lang="it-IT" dirty="0"/>
          </a:p>
          <a:p>
            <a:pPr algn="just"/>
            <a:r>
              <a:rPr lang="it-IT" b="1" dirty="0"/>
              <a:t>Contributo CONSORZIO DI BONIFICA E/O IRRIGAZIONE</a:t>
            </a:r>
            <a:r>
              <a:rPr lang="it-IT" dirty="0"/>
              <a:t>: è obbligatoria</a:t>
            </a:r>
          </a:p>
          <a:p>
            <a:pPr algn="just"/>
            <a:endParaRPr lang="it-IT" dirty="0"/>
          </a:p>
          <a:p>
            <a:pPr algn="just"/>
            <a:r>
              <a:rPr lang="it-IT" b="1" dirty="0"/>
              <a:t>T.A.R.I. (tassa rifiuti)</a:t>
            </a:r>
            <a:r>
              <a:rPr lang="it-IT" dirty="0"/>
              <a:t>: è obbligatoria</a:t>
            </a:r>
          </a:p>
        </p:txBody>
      </p:sp>
    </p:spTree>
    <p:extLst>
      <p:ext uri="{BB962C8B-B14F-4D97-AF65-F5344CB8AC3E}">
        <p14:creationId xmlns:p14="http://schemas.microsoft.com/office/powerpoint/2010/main" val="15821121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416</Words>
  <Application>Microsoft Office PowerPoint</Application>
  <PresentationFormat>Widescreen</PresentationFormat>
  <Paragraphs>42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di Office</vt:lpstr>
      <vt:lpstr>AMMINISTRAZIONE DELLA PARROCCHIA</vt:lpstr>
      <vt:lpstr>LIBRI AMMINISTRATIVI OBBLIGATORI</vt:lpstr>
      <vt:lpstr>RENDICONTO ANNUALE (CAN. 1284)</vt:lpstr>
      <vt:lpstr>POLIZZE ASSICURATIVE</vt:lpstr>
      <vt:lpstr>OBBLIGHI FISCALI</vt:lpstr>
      <vt:lpstr>OBBLIGHI FISCALI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AMMINISTRAZIONE DELLA PARROCCHIA</dc:title>
  <dc:creator>FNU LNU</dc:creator>
  <cp:lastModifiedBy>Stefano Mendicino</cp:lastModifiedBy>
  <cp:revision>3</cp:revision>
  <dcterms:created xsi:type="dcterms:W3CDTF">2023-05-08T10:37:14Z</dcterms:created>
  <dcterms:modified xsi:type="dcterms:W3CDTF">2023-05-10T21:34:44Z</dcterms:modified>
</cp:coreProperties>
</file>