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05613" cy="99393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 showGuides="1">
      <p:cViewPr>
        <p:scale>
          <a:sx n="114" d="100"/>
          <a:sy n="114" d="100"/>
        </p:scale>
        <p:origin x="-14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Mendicino" userId="7ed6050d9d40a28a" providerId="LiveId" clId="{2D58D691-3EBB-45C2-9651-BC0ECB577F0C}"/>
    <pc:docChg chg="custSel modSld">
      <pc:chgData name="Stefano Mendicino" userId="7ed6050d9d40a28a" providerId="LiveId" clId="{2D58D691-3EBB-45C2-9651-BC0ECB577F0C}" dt="2023-05-11T06:13:44.574" v="78" actId="115"/>
      <pc:docMkLst>
        <pc:docMk/>
      </pc:docMkLst>
      <pc:sldChg chg="modSp mod">
        <pc:chgData name="Stefano Mendicino" userId="7ed6050d9d40a28a" providerId="LiveId" clId="{2D58D691-3EBB-45C2-9651-BC0ECB577F0C}" dt="2023-05-11T06:11:06.150" v="20" actId="20577"/>
        <pc:sldMkLst>
          <pc:docMk/>
          <pc:sldMk cId="3503285351" sldId="257"/>
        </pc:sldMkLst>
        <pc:spChg chg="mod">
          <ac:chgData name="Stefano Mendicino" userId="7ed6050d9d40a28a" providerId="LiveId" clId="{2D58D691-3EBB-45C2-9651-BC0ECB577F0C}" dt="2023-05-11T06:11:06.150" v="20" actId="20577"/>
          <ac:spMkLst>
            <pc:docMk/>
            <pc:sldMk cId="3503285351" sldId="257"/>
            <ac:spMk id="3" creationId="{00000000-0000-0000-0000-000000000000}"/>
          </ac:spMkLst>
        </pc:spChg>
      </pc:sldChg>
      <pc:sldChg chg="modSp mod">
        <pc:chgData name="Stefano Mendicino" userId="7ed6050d9d40a28a" providerId="LiveId" clId="{2D58D691-3EBB-45C2-9651-BC0ECB577F0C}" dt="2023-05-11T06:12:24.229" v="67" actId="255"/>
        <pc:sldMkLst>
          <pc:docMk/>
          <pc:sldMk cId="3297570983" sldId="258"/>
        </pc:sldMkLst>
        <pc:spChg chg="mod">
          <ac:chgData name="Stefano Mendicino" userId="7ed6050d9d40a28a" providerId="LiveId" clId="{2D58D691-3EBB-45C2-9651-BC0ECB577F0C}" dt="2023-05-11T06:12:24.229" v="67" actId="255"/>
          <ac:spMkLst>
            <pc:docMk/>
            <pc:sldMk cId="3297570983" sldId="258"/>
            <ac:spMk id="3" creationId="{00000000-0000-0000-0000-000000000000}"/>
          </ac:spMkLst>
        </pc:spChg>
      </pc:sldChg>
      <pc:sldChg chg="modSp mod">
        <pc:chgData name="Stefano Mendicino" userId="7ed6050d9d40a28a" providerId="LiveId" clId="{2D58D691-3EBB-45C2-9651-BC0ECB577F0C}" dt="2023-05-11T06:13:44.574" v="78" actId="115"/>
        <pc:sldMkLst>
          <pc:docMk/>
          <pc:sldMk cId="2373894298" sldId="260"/>
        </pc:sldMkLst>
        <pc:spChg chg="mod">
          <ac:chgData name="Stefano Mendicino" userId="7ed6050d9d40a28a" providerId="LiveId" clId="{2D58D691-3EBB-45C2-9651-BC0ECB577F0C}" dt="2023-05-11T06:13:44.574" v="78" actId="115"/>
          <ac:spMkLst>
            <pc:docMk/>
            <pc:sldMk cId="2373894298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4481138-0D4A-4A84-B0E6-163EC02B9A0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1AE772-4158-40C3-AA75-6D7691E8E636}" type="datetimeFigureOut">
              <a:rPr lang="it-IT" smtClean="0"/>
              <a:t>11/05/2023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9596" y="2749996"/>
            <a:ext cx="7198568" cy="1358007"/>
          </a:xfrm>
        </p:spPr>
        <p:txBody>
          <a:bodyPr anchor="ctr"/>
          <a:lstStyle/>
          <a:p>
            <a:pPr algn="ctr"/>
            <a:r>
              <a:rPr lang="it-IT" sz="3600" dirty="0"/>
              <a:t>AMMINISTRAZIONE </a:t>
            </a:r>
            <a:br>
              <a:rPr lang="it-IT" sz="3600" dirty="0"/>
            </a:br>
            <a:r>
              <a:rPr lang="it-IT" sz="3600" dirty="0"/>
              <a:t>DEI BENI IMMOBILI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pPr algn="r"/>
            <a:r>
              <a:rPr lang="it-IT" sz="1600" dirty="0">
                <a:solidFill>
                  <a:schemeClr val="tx1"/>
                </a:solidFill>
                <a:latin typeface="+mj-lt"/>
              </a:rPr>
              <a:t>Arezzo, 11 maggio 2023</a:t>
            </a:r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630" y="116632"/>
            <a:ext cx="840740" cy="94361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835696" y="1124744"/>
            <a:ext cx="54726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latin typeface="+mj-lt"/>
              </a:rPr>
              <a:t>DIOCESI DI AREZZO-CORTONA-SANSEPOLCRO</a:t>
            </a:r>
            <a:endParaRPr lang="it-IT" sz="2000" dirty="0">
              <a:latin typeface="+mj-lt"/>
            </a:endParaRPr>
          </a:p>
          <a:p>
            <a:pPr algn="ctr"/>
            <a:r>
              <a:rPr lang="it-IT" sz="2000" b="1" dirty="0">
                <a:latin typeface="+mj-lt"/>
              </a:rPr>
              <a:t>Ufficio Tecnico</a:t>
            </a:r>
            <a:endParaRPr lang="it-IT" sz="2000" dirty="0">
              <a:latin typeface="+mj-lt"/>
            </a:endParaRPr>
          </a:p>
          <a:p>
            <a:pPr algn="ctr"/>
            <a:r>
              <a:rPr lang="it-IT" sz="1200" dirty="0">
                <a:latin typeface="+mj-lt"/>
              </a:rPr>
              <a:t>Via Ricasoli n. 3 - </a:t>
            </a:r>
            <a:r>
              <a:rPr lang="it-IT" sz="1200" dirty="0">
                <a:latin typeface="+mj-lt"/>
                <a:sym typeface="Wingdings"/>
              </a:rPr>
              <a:t></a:t>
            </a:r>
            <a:r>
              <a:rPr lang="it-IT" sz="1200" dirty="0">
                <a:latin typeface="+mj-lt"/>
              </a:rPr>
              <a:t> 0039.0575.4027217 - </a:t>
            </a:r>
            <a:r>
              <a:rPr lang="it-IT" sz="1200" dirty="0">
                <a:latin typeface="+mj-lt"/>
                <a:sym typeface="Wingdings"/>
              </a:rPr>
              <a:t></a:t>
            </a:r>
            <a:r>
              <a:rPr lang="it-IT" sz="1200" dirty="0">
                <a:latin typeface="+mj-lt"/>
              </a:rPr>
              <a:t> tecnico@diocesi.arezzo.it</a:t>
            </a:r>
          </a:p>
        </p:txBody>
      </p:sp>
    </p:spTree>
    <p:extLst>
      <p:ext uri="{BB962C8B-B14F-4D97-AF65-F5344CB8AC3E}">
        <p14:creationId xmlns:p14="http://schemas.microsoft.com/office/powerpoint/2010/main" val="148650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/>
              <a:t>Premessa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latin typeface="+mj-lt"/>
              </a:rPr>
              <a:t>Le parrocchie </a:t>
            </a:r>
            <a:r>
              <a:rPr lang="it-IT" u="sng" dirty="0">
                <a:latin typeface="+mj-lt"/>
              </a:rPr>
              <a:t>hanno l’obbligo</a:t>
            </a:r>
            <a:r>
              <a:rPr lang="it-IT" dirty="0">
                <a:latin typeface="+mj-lt"/>
              </a:rPr>
              <a:t> di conservare gli immobili di loro proprietà con la diligenza del </a:t>
            </a:r>
            <a:r>
              <a:rPr lang="it-IT" i="1" dirty="0">
                <a:latin typeface="+mj-lt"/>
              </a:rPr>
              <a:t>buon padre di famiglia</a:t>
            </a:r>
            <a:r>
              <a:rPr lang="it-IT" dirty="0">
                <a:latin typeface="+mj-lt"/>
              </a:rPr>
              <a:t>; a tale riguardo è fondamentale programmare ed eseguire una corretta manutenzione ordinaria e straordinaria.</a:t>
            </a:r>
          </a:p>
          <a:p>
            <a:pPr marL="114300" indent="0" algn="just">
              <a:buNone/>
            </a:pPr>
            <a:endParaRPr lang="it-IT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Gli immobili devono essere conformi ai titoli autorizzativi rilasciati dalle competenti Autorità Pubbliche preposte al controllo dell’attività edilizia ed urbanistica nel territorio (Comune, Soprintendenza, A.S.L. ecc.) e per quanto attiene agli impianti (elettrico, termico, ecc.)  installati nel rispetto delle norme in materia di sicurezza. </a:t>
            </a:r>
          </a:p>
          <a:p>
            <a:pPr marL="114300" indent="0" algn="just">
              <a:buNone/>
            </a:pPr>
            <a:endParaRPr lang="it-IT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Le parrocchie che vogliono intervenire in modo rilevante sul patrimonio edilizio esistente, ovvero con opere di </a:t>
            </a:r>
            <a:r>
              <a:rPr lang="it-IT" b="1" i="1" dirty="0">
                <a:latin typeface="+mj-lt"/>
              </a:rPr>
              <a:t>“manutenzione straordinaria, restauro conservativo e ristrutturazione edilizia”, </a:t>
            </a:r>
            <a:r>
              <a:rPr lang="it-IT" dirty="0">
                <a:latin typeface="+mj-lt"/>
              </a:rPr>
              <a:t>devono far esaminare ed autorizzare, dagli Uffici diocesani competenti (</a:t>
            </a:r>
            <a:r>
              <a:rPr lang="it-IT" sz="2100" i="1" dirty="0">
                <a:latin typeface="+mj-lt"/>
              </a:rPr>
              <a:t>Ufficio Amministrativo, Tecnico, Beni Culturali e l’Arte Sacra</a:t>
            </a:r>
            <a:r>
              <a:rPr lang="it-IT" dirty="0">
                <a:latin typeface="+mj-lt"/>
              </a:rPr>
              <a:t>) le pratiche, prima dell’inoltro agli Enti preposti al controllo dell’attività. </a:t>
            </a:r>
          </a:p>
          <a:p>
            <a:pPr algn="just"/>
            <a:endParaRPr lang="it-IT" dirty="0"/>
          </a:p>
          <a:p>
            <a:pPr marL="11430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328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/>
              <a:t>Ordinaria amministrazione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208912" cy="4800600"/>
          </a:xfrm>
        </p:spPr>
        <p:txBody>
          <a:bodyPr/>
          <a:lstStyle/>
          <a:p>
            <a:pPr marL="114300" indent="0">
              <a:buNone/>
            </a:pPr>
            <a:r>
              <a:rPr lang="it-IT" sz="2000" u="sng" dirty="0">
                <a:latin typeface="+mj-lt"/>
              </a:rPr>
              <a:t>Sono da considerare atti di ordinaria amministrazione:</a:t>
            </a:r>
            <a:endParaRPr lang="it-IT" sz="2000" dirty="0">
              <a:latin typeface="+mj-lt"/>
            </a:endParaRPr>
          </a:p>
          <a:p>
            <a:pPr algn="just"/>
            <a:r>
              <a:rPr lang="it-IT" sz="2000" dirty="0">
                <a:latin typeface="+mj-lt"/>
              </a:rPr>
              <a:t>l’esecuzione di lavori di manutenzione di valore inferiore ad euro 10.000,00 (diecimila/00) su beni immobili di non interesse artistico, storico o culturale;</a:t>
            </a:r>
          </a:p>
          <a:p>
            <a:pPr marL="114300" indent="0">
              <a:buNone/>
            </a:pPr>
            <a:endParaRPr lang="it-IT" sz="1900" dirty="0">
              <a:latin typeface="+mj-lt"/>
            </a:endParaRPr>
          </a:p>
          <a:p>
            <a:pPr marL="114300" indent="0" algn="ctr">
              <a:buNone/>
            </a:pPr>
            <a:r>
              <a:rPr lang="it-IT" sz="2000" b="1" u="sng" dirty="0">
                <a:latin typeface="+mj-lt"/>
              </a:rPr>
              <a:t>Non è necessaria </a:t>
            </a:r>
            <a:r>
              <a:rPr lang="it-IT" sz="2000" dirty="0">
                <a:latin typeface="+mj-lt"/>
              </a:rPr>
              <a:t>l’autorizzazione scritta dell’Ordinario</a:t>
            </a:r>
          </a:p>
          <a:p>
            <a:pPr marL="114300" indent="0" algn="ctr">
              <a:buNone/>
            </a:pPr>
            <a:endParaRPr lang="it-IT" sz="1600" dirty="0">
              <a:latin typeface="+mj-lt"/>
            </a:endParaRPr>
          </a:p>
          <a:p>
            <a:pPr marL="114300" indent="0" algn="ctr">
              <a:buNone/>
            </a:pPr>
            <a:r>
              <a:rPr lang="it-IT" sz="1800" dirty="0">
                <a:latin typeface="+mj-lt"/>
              </a:rPr>
              <a:t>E’, comunque, consigliato un confronto con gli</a:t>
            </a:r>
          </a:p>
          <a:p>
            <a:pPr marL="114300" indent="0" algn="ctr">
              <a:buNone/>
            </a:pPr>
            <a:r>
              <a:rPr lang="it-IT" sz="1800" b="1" dirty="0">
                <a:latin typeface="+mj-lt"/>
              </a:rPr>
              <a:t>Uffici Amministrativo</a:t>
            </a:r>
            <a:r>
              <a:rPr lang="it-IT" sz="1800" dirty="0">
                <a:latin typeface="+mj-lt"/>
              </a:rPr>
              <a:t> e </a:t>
            </a:r>
            <a:r>
              <a:rPr lang="it-IT" sz="1800" b="1" dirty="0">
                <a:latin typeface="+mj-lt"/>
              </a:rPr>
              <a:t>Tecnico della Diocesi</a:t>
            </a:r>
            <a:endParaRPr lang="it-IT" sz="1800" dirty="0">
              <a:latin typeface="+mj-lt"/>
            </a:endParaRPr>
          </a:p>
          <a:p>
            <a:pPr marL="11430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57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/>
              <a:t>Straordinaria amministrazione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208912" cy="5472608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it-IT" sz="4000" u="sng" dirty="0">
                <a:latin typeface="+mj-lt"/>
              </a:rPr>
              <a:t>Sono da considerare atti di straordinaria amministrazione:</a:t>
            </a:r>
            <a:endParaRPr lang="it-IT" sz="4000" dirty="0">
              <a:latin typeface="+mj-lt"/>
            </a:endParaRPr>
          </a:p>
          <a:p>
            <a:pPr algn="just"/>
            <a:r>
              <a:rPr lang="it-IT" sz="3600" dirty="0">
                <a:latin typeface="+mj-lt"/>
              </a:rPr>
              <a:t>l’alienazione e la concessione in locazione di beni immobili di qualunque valore;</a:t>
            </a:r>
          </a:p>
          <a:p>
            <a:pPr algn="just"/>
            <a:r>
              <a:rPr lang="it-IT" sz="3600" dirty="0">
                <a:latin typeface="+mj-lt"/>
              </a:rPr>
              <a:t>ogni disposizione pregiudizievole per il patrimonio, quali, ad esempio, la concessione di usufrutto, di comodato, di diritto di superficie, di servitù, di enfiteusi o affrancazione di enfiteusi, di ipoteca, di pegno o di fideiussione;</a:t>
            </a:r>
          </a:p>
          <a:p>
            <a:pPr algn="just"/>
            <a:r>
              <a:rPr lang="it-IT" sz="3600" dirty="0">
                <a:latin typeface="+mj-lt"/>
              </a:rPr>
              <a:t>l’acquisto a titolo oneroso di immobili;</a:t>
            </a:r>
          </a:p>
          <a:p>
            <a:pPr algn="just"/>
            <a:r>
              <a:rPr lang="it-IT" sz="3600" dirty="0">
                <a:latin typeface="+mj-lt"/>
              </a:rPr>
              <a:t>la mutazione della destinazione d’uso di immobili;</a:t>
            </a:r>
          </a:p>
          <a:p>
            <a:pPr algn="just"/>
            <a:r>
              <a:rPr lang="it-IT" sz="3600" dirty="0">
                <a:latin typeface="+mj-lt"/>
              </a:rPr>
              <a:t>l’esecuzione di lavori di costruzione, ristrutturazione, restauro e risanamento conservativo, straordinaria manutenzione di valore superiore ad euro 10.000,00 (diecimila/00);</a:t>
            </a:r>
          </a:p>
          <a:p>
            <a:pPr algn="just"/>
            <a:r>
              <a:rPr lang="it-IT" sz="3600" dirty="0">
                <a:latin typeface="+mj-lt"/>
              </a:rPr>
              <a:t>ogni atto relativo a beni immobili o mobili di interesse artistico, storico o culturale;</a:t>
            </a:r>
          </a:p>
          <a:p>
            <a:pPr algn="just"/>
            <a:r>
              <a:rPr lang="it-IT" sz="3600" dirty="0">
                <a:latin typeface="+mj-lt"/>
              </a:rPr>
              <a:t>l’eventuale variazione di spesa per l’esecuzione di lavori quando eccede del 5% la somma già autorizzata.</a:t>
            </a:r>
          </a:p>
          <a:p>
            <a:pPr marL="114300" indent="0">
              <a:buNone/>
            </a:pPr>
            <a:endParaRPr lang="it-IT" sz="2900" dirty="0"/>
          </a:p>
          <a:p>
            <a:pPr marL="114300" indent="0" algn="ctr">
              <a:buNone/>
            </a:pPr>
            <a:r>
              <a:rPr lang="it-IT" sz="3600" b="1" u="sng" dirty="0">
                <a:latin typeface="+mj-lt"/>
              </a:rPr>
              <a:t>E’ necessaria</a:t>
            </a:r>
            <a:r>
              <a:rPr lang="it-IT" sz="3600" dirty="0">
                <a:latin typeface="+mj-lt"/>
              </a:rPr>
              <a:t> l’autorizzazione scritta dell’Ordinario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392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/>
              <a:t>Rilascio Licenza Vescovile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1412776"/>
            <a:ext cx="8424936" cy="475252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it-IT" sz="2000" dirty="0">
                <a:latin typeface="+mj-lt"/>
              </a:rPr>
              <a:t>Al fine di ottenere la  </a:t>
            </a:r>
            <a:r>
              <a:rPr lang="it-IT" sz="2000" b="1" dirty="0">
                <a:latin typeface="+mj-lt"/>
              </a:rPr>
              <a:t>Licenza Vescovile</a:t>
            </a:r>
            <a:r>
              <a:rPr lang="it-IT" sz="2000" dirty="0">
                <a:latin typeface="+mj-lt"/>
              </a:rPr>
              <a:t>, il parroco deve presentare apposita domanda all’Ordinario Diocesano, contenente l’indicazione ed i motivi dell’atto da autorizzare, corredata dalla documentazione di volta in volta necessaria, all’uopo individuata dagli </a:t>
            </a:r>
            <a:r>
              <a:rPr lang="it-IT" sz="2000" b="1" dirty="0">
                <a:latin typeface="+mj-lt"/>
              </a:rPr>
              <a:t>Uffici Amministrativo, Beni Culturali</a:t>
            </a:r>
            <a:r>
              <a:rPr lang="it-IT" sz="2000" dirty="0">
                <a:latin typeface="+mj-lt"/>
              </a:rPr>
              <a:t> e </a:t>
            </a:r>
            <a:r>
              <a:rPr lang="it-IT" sz="2000" b="1" dirty="0">
                <a:latin typeface="+mj-lt"/>
              </a:rPr>
              <a:t>Tecnico della Diocesi</a:t>
            </a:r>
            <a:r>
              <a:rPr lang="it-IT" sz="2000" dirty="0">
                <a:latin typeface="+mj-lt"/>
              </a:rPr>
              <a:t>, a seconda dell’oggetto della richiesta. </a:t>
            </a:r>
          </a:p>
          <a:p>
            <a:pPr marL="114300" indent="0" algn="ctr">
              <a:buNone/>
            </a:pPr>
            <a:endParaRPr lang="it-IT" sz="2000" dirty="0">
              <a:latin typeface="+mj-lt"/>
            </a:endParaRPr>
          </a:p>
          <a:p>
            <a:pPr marL="114300" indent="0" algn="ctr">
              <a:buNone/>
            </a:pPr>
            <a:r>
              <a:rPr lang="it-IT" sz="2000" dirty="0">
                <a:latin typeface="+mj-lt"/>
              </a:rPr>
              <a:t>Alla domanda di autorizzazione devono essere, comunque, allegati:</a:t>
            </a:r>
          </a:p>
          <a:p>
            <a:pPr algn="ctr">
              <a:buFontTx/>
              <a:buChar char="-"/>
            </a:pPr>
            <a:r>
              <a:rPr lang="it-IT" sz="2000" dirty="0">
                <a:latin typeface="+mj-lt"/>
              </a:rPr>
              <a:t>il parere del </a:t>
            </a:r>
            <a:r>
              <a:rPr lang="it-IT" sz="2000" i="1" u="sng" dirty="0">
                <a:latin typeface="+mj-lt"/>
              </a:rPr>
              <a:t>Consiglio per gli Affari Economici </a:t>
            </a:r>
            <a:r>
              <a:rPr lang="it-IT" sz="2000" dirty="0">
                <a:latin typeface="+mj-lt"/>
              </a:rPr>
              <a:t>dell’ente, </a:t>
            </a:r>
          </a:p>
          <a:p>
            <a:pPr algn="ctr">
              <a:buFontTx/>
              <a:buChar char="-"/>
            </a:pPr>
            <a:r>
              <a:rPr lang="it-IT" sz="2000" dirty="0">
                <a:latin typeface="+mj-lt"/>
              </a:rPr>
              <a:t>il </a:t>
            </a:r>
            <a:r>
              <a:rPr lang="it-IT" sz="2000" i="1" u="sng" dirty="0">
                <a:latin typeface="+mj-lt"/>
              </a:rPr>
              <a:t>quadro economico riepilogativo</a:t>
            </a:r>
            <a:r>
              <a:rPr lang="it-IT" sz="2000" dirty="0">
                <a:latin typeface="+mj-lt"/>
              </a:rPr>
              <a:t> dei lavori.</a:t>
            </a:r>
          </a:p>
          <a:p>
            <a:pPr algn="ctr">
              <a:buFontTx/>
              <a:buChar char="-"/>
            </a:pPr>
            <a:endParaRPr lang="it-IT" sz="2000" dirty="0">
              <a:latin typeface="+mj-lt"/>
            </a:endParaRPr>
          </a:p>
          <a:p>
            <a:pPr marL="114300" indent="0" algn="ctr">
              <a:buNone/>
            </a:pPr>
            <a:r>
              <a:rPr lang="it-IT" sz="2000" dirty="0">
                <a:latin typeface="+mj-lt"/>
              </a:rPr>
              <a:t>Inoltre la parrocchia deve aver presentato il </a:t>
            </a:r>
            <a:r>
              <a:rPr lang="it-IT" sz="2000" i="1" u="sng" dirty="0">
                <a:latin typeface="+mj-lt"/>
              </a:rPr>
              <a:t>bilancio annuale</a:t>
            </a:r>
          </a:p>
          <a:p>
            <a:pPr marL="114300" indent="0" algn="ctr">
              <a:buNone/>
            </a:pPr>
            <a:endParaRPr lang="it-IT" sz="2000" dirty="0">
              <a:latin typeface="+mj-lt"/>
            </a:endParaRPr>
          </a:p>
          <a:p>
            <a:pPr marL="114300" indent="0" algn="ctr">
              <a:buNone/>
            </a:pPr>
            <a:r>
              <a:rPr lang="it-IT" sz="2000" u="sng" dirty="0">
                <a:latin typeface="+mj-lt"/>
              </a:rPr>
              <a:t>È opportuno</a:t>
            </a:r>
            <a:r>
              <a:rPr lang="it-IT" sz="2000" dirty="0">
                <a:latin typeface="+mj-lt"/>
              </a:rPr>
              <a:t> che, prima di ottenere l’autorizzazione, la parrocchia non si impegni con contratti preliminari, qualunque sia l’oggetto degli stessi</a:t>
            </a:r>
            <a:r>
              <a:rPr lang="it-IT" sz="2900" dirty="0">
                <a:latin typeface="+mj-lt"/>
              </a:rPr>
              <a:t>. </a:t>
            </a: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389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/>
              <a:t>Documentazione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23" y="1268760"/>
            <a:ext cx="3761729" cy="538899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268760"/>
            <a:ext cx="3716229" cy="532859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57109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101</TotalTime>
  <Words>495</Words>
  <Application>Microsoft Office PowerPoint</Application>
  <PresentationFormat>Presentazione su schermo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Adiacente</vt:lpstr>
      <vt:lpstr>AMMINISTRAZIONE  DEI BENI IMMOBILI</vt:lpstr>
      <vt:lpstr>Premessa</vt:lpstr>
      <vt:lpstr>Ordinaria amministrazione</vt:lpstr>
      <vt:lpstr>Straordinaria amministrazione</vt:lpstr>
      <vt:lpstr>Rilascio Licenza Vescovile</vt:lpstr>
      <vt:lpstr>Documentazione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AMMINISTRAZIONE  DEI BENI IMMOBILI</dc:title>
  <dc:creator>Vincenzo Sica</dc:creator>
  <cp:lastModifiedBy>Vincenzo Sica</cp:lastModifiedBy>
  <cp:revision>16</cp:revision>
  <cp:lastPrinted>2023-05-09T08:38:41Z</cp:lastPrinted>
  <dcterms:created xsi:type="dcterms:W3CDTF">2023-05-09T06:05:51Z</dcterms:created>
  <dcterms:modified xsi:type="dcterms:W3CDTF">2023-05-11T06:22:38Z</dcterms:modified>
</cp:coreProperties>
</file>